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Quattrocento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hbYPbVQalyBMufLbD17Ikxy3dDh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isabelle.blais@education.gouv.qc.c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QuattrocentoSans-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QuattrocentoSans-italic.fntdata"/><Relationship Id="rId10" Type="http://schemas.openxmlformats.org/officeDocument/2006/relationships/slide" Target="slides/slide5.xml"/><Relationship Id="rId32" Type="http://schemas.openxmlformats.org/officeDocument/2006/relationships/font" Target="fonts/Quattrocento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Quattrocento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5-09T16:33:38.216">
    <p:pos x="6000" y="0"/>
    <p:text>Il serait bon ici, de spécifier dans les notes en bas, que l'on retrouve les cartes atouts à découper et à remettre aux élèves au sein du Guide de l'enseignant dans la situation d'apprentissage "Cartes atouts" du CSS de l'Or-et-des-Bois qui est disponible sur la plateforme ministérielle COSP...</p:text>
    <p:extLst>
      <p:ext uri="{C676402C-5697-4E1C-873F-D02D1690AC5C}">
        <p15:threadingInfo timeZoneBias="0"/>
      </p:ext>
      <p:ext uri="http://customooxmlschemas.google.com/">
        <go:slidesCustomData xmlns:go="http://customooxmlschemas.google.com/" commentPostId="AAABMR3-yF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Demander aux élèves d’inscrire dans la présentation interactive les atouts qu’ils ont reçus. Leur laisser du temps pour les inscrire dans leur cahier.</a:t>
            </a:r>
            <a:endParaRPr/>
          </a:p>
          <a:p>
            <a:pPr indent="-95250" lvl="0" marL="171450" rtl="0" algn="l">
              <a:lnSpc>
                <a:spcPct val="100000"/>
              </a:lnSpc>
              <a:spcBef>
                <a:spcPts val="0"/>
              </a:spcBef>
              <a:spcAft>
                <a:spcPts val="0"/>
              </a:spcAft>
              <a:buClr>
                <a:schemeClr val="dk1"/>
              </a:buClr>
              <a:buSzPts val="1200"/>
              <a:buFont typeface="Calibri"/>
              <a:buNone/>
            </a:pPr>
            <a:r>
              <a:t/>
            </a:r>
            <a:endParaRPr/>
          </a:p>
        </p:txBody>
      </p:sp>
      <p:sp>
        <p:nvSpPr>
          <p:cNvPr id="234" name="Google Shape;23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Demander au élèves de noter dans leur cahier les atouts qu’ils perçoivent chez eux pour lesquels ils n’auraient pas reçu de cartes.</a:t>
            </a:r>
            <a:endParaRPr/>
          </a:p>
          <a:p>
            <a:pPr indent="-95250" lvl="0" marL="171450" rtl="0" algn="l">
              <a:lnSpc>
                <a:spcPct val="100000"/>
              </a:lnSpc>
              <a:spcBef>
                <a:spcPts val="0"/>
              </a:spcBef>
              <a:spcAft>
                <a:spcPts val="0"/>
              </a:spcAft>
              <a:buClr>
                <a:schemeClr val="dk1"/>
              </a:buClr>
              <a:buSzPts val="1200"/>
              <a:buFont typeface="Calibri"/>
              <a:buNone/>
            </a:pPr>
            <a:r>
              <a:t/>
            </a:r>
            <a:endParaRPr/>
          </a:p>
        </p:txBody>
      </p:sp>
      <p:sp>
        <p:nvSpPr>
          <p:cNvPr id="250" name="Google Shape;250;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Demander aux équipes de sélectionner un atout et d’expliquer en quoi il leur sera utile pour la transition à venir. Octroyer 2 votes par équipe pour voir quels atouts sont les plus importants pour la transition à venir selon les élèves.</a:t>
            </a:r>
            <a:endParaRPr/>
          </a:p>
        </p:txBody>
      </p:sp>
      <p:sp>
        <p:nvSpPr>
          <p:cNvPr id="269" name="Google Shape;26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Laisser du temps aux élèves pour qu’ils réalisent la tâche.</a:t>
            </a:r>
            <a:endParaRPr/>
          </a:p>
        </p:txBody>
      </p:sp>
      <p:sp>
        <p:nvSpPr>
          <p:cNvPr id="277" name="Google Shape;27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Sondage- Demander aux élèves quels atouts Ludovic possède pour favoriser son entrée au secondaire.</a:t>
            </a:r>
            <a:endParaRPr/>
          </a:p>
        </p:txBody>
      </p:sp>
      <p:sp>
        <p:nvSpPr>
          <p:cNvPr id="284" name="Google Shape;28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Sondage- Demander aux élèves quels atouts Ludovic devrait développer pour favoriser son entrée au secondaire.</a:t>
            </a:r>
            <a:endParaRPr/>
          </a:p>
        </p:txBody>
      </p:sp>
      <p:sp>
        <p:nvSpPr>
          <p:cNvPr id="290" name="Google Shape;29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Laisser du temps aux élèves pour qu’ils réalisent la tâche.</a:t>
            </a:r>
            <a:endParaRPr/>
          </a:p>
        </p:txBody>
      </p:sp>
      <p:sp>
        <p:nvSpPr>
          <p:cNvPr id="297" name="Google Shape;297;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Nuage de mots - Demander aux élèves quels atouts Daphnée possède pour favoriser son entrée au secondaire.</a:t>
            </a:r>
            <a:endParaRPr/>
          </a:p>
        </p:txBody>
      </p:sp>
      <p:sp>
        <p:nvSpPr>
          <p:cNvPr id="304" name="Google Shape;30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Nuage de mots- Demander aux élèves quels atouts Daphnée devrait développer pour favoriser son entrée au secondaire.</a:t>
            </a:r>
            <a:endParaRPr/>
          </a:p>
        </p:txBody>
      </p:sp>
      <p:sp>
        <p:nvSpPr>
          <p:cNvPr id="311" name="Google Shape;31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équipes de sélectionner un atout ou deux atouts et d’expliquer pourquoi ils souhaitent les améliorer. </a:t>
            </a:r>
            <a:endParaRPr/>
          </a:p>
        </p:txBody>
      </p:sp>
      <p:sp>
        <p:nvSpPr>
          <p:cNvPr id="318" name="Google Shape;318;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Indiquer aux élèves que l’apprentissage de ce contenu se fait dans un continuum qui se poursuivra jusqu’à la fin de leur secondaire. Ce continuum a pour but de les outiller en matière d’orientation scolaire et professionnelle.</a:t>
            </a:r>
            <a:endParaRPr/>
          </a:p>
        </p:txBody>
      </p:sp>
      <p:sp>
        <p:nvSpPr>
          <p:cNvPr id="107" name="Google Shape;1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Annoncer les étapes de l’activité de réinvestissement.</a:t>
            </a:r>
            <a:endParaRPr/>
          </a:p>
        </p:txBody>
      </p:sp>
      <p:sp>
        <p:nvSpPr>
          <p:cNvPr id="324" name="Google Shape;32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Quattrocento Sans"/>
              <a:buNone/>
            </a:pPr>
            <a:r>
              <a:rPr lang="en-US" sz="1800">
                <a:latin typeface="Quattrocento Sans"/>
                <a:ea typeface="Quattrocento Sans"/>
                <a:cs typeface="Quattrocento Sans"/>
                <a:sym typeface="Quattrocento Sans"/>
              </a:rPr>
              <a:t>Ces activités sont nécessaires afin de faire vivre l'apprentissage COSP dans son entièreté aux élèves.</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34" name="Google Shape;33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Préciser les tâches qui seront réalisées pour atteindre le résultat attendu:</a:t>
            </a:r>
            <a:endParaRPr/>
          </a:p>
          <a:p>
            <a:pPr indent="-171450" lvl="0" marL="171450" rtl="0" algn="l">
              <a:lnSpc>
                <a:spcPct val="100000"/>
              </a:lnSpc>
              <a:spcBef>
                <a:spcPts val="0"/>
              </a:spcBef>
              <a:spcAft>
                <a:spcPts val="0"/>
              </a:spcAft>
              <a:buClr>
                <a:schemeClr val="dk1"/>
              </a:buClr>
              <a:buSzPts val="1200"/>
              <a:buFont typeface="Calibri"/>
              <a:buChar char="-"/>
            </a:pPr>
            <a:r>
              <a:rPr lang="en-US"/>
              <a:t>Activité préparatoire: activation des connaissances antérieures, remue-méninges à propos des atouts + réception des cartes</a:t>
            </a:r>
            <a:endParaRPr/>
          </a:p>
          <a:p>
            <a:pPr indent="-171450" lvl="0" marL="171450" rtl="0" algn="l">
              <a:lnSpc>
                <a:spcPct val="100000"/>
              </a:lnSpc>
              <a:spcBef>
                <a:spcPts val="0"/>
              </a:spcBef>
              <a:spcAft>
                <a:spcPts val="0"/>
              </a:spcAft>
              <a:buClr>
                <a:schemeClr val="dk1"/>
              </a:buClr>
              <a:buSzPts val="1200"/>
              <a:buFont typeface="Calibri"/>
              <a:buChar char="-"/>
            </a:pPr>
            <a:r>
              <a:rPr lang="en-US"/>
              <a:t>Rencontre virtuelle: sélectionner des caractéristiques personnelles qui vous seront utiles pour vous préparer au passage du primaire vers le secondaire</a:t>
            </a:r>
            <a:endParaRPr/>
          </a:p>
          <a:p>
            <a:pPr indent="-171450" lvl="0" marL="171450" rtl="0" algn="l">
              <a:lnSpc>
                <a:spcPct val="100000"/>
              </a:lnSpc>
              <a:spcBef>
                <a:spcPts val="0"/>
              </a:spcBef>
              <a:spcAft>
                <a:spcPts val="0"/>
              </a:spcAft>
              <a:buClr>
                <a:schemeClr val="dk1"/>
              </a:buClr>
              <a:buSzPts val="1200"/>
              <a:buFont typeface="Calibri"/>
              <a:buChar char="-"/>
            </a:pPr>
            <a:r>
              <a:rPr lang="en-US"/>
              <a:t>Aujourd'jui: consignation des atouts + question d’intégration</a:t>
            </a:r>
            <a:endParaRPr/>
          </a:p>
        </p:txBody>
      </p:sp>
      <p:sp>
        <p:nvSpPr>
          <p:cNvPr id="355" name="Google Shape;355;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Les élèves consignent des atouts qui leur seront utiles pour la transition du primaire vers le secondaire, qu’ils les possèdent ou non. </a:t>
            </a:r>
            <a:endParaRPr/>
          </a:p>
          <a:p>
            <a:pPr indent="-171450" lvl="0" marL="171450" rtl="0" algn="l">
              <a:lnSpc>
                <a:spcPct val="100000"/>
              </a:lnSpc>
              <a:spcBef>
                <a:spcPts val="0"/>
              </a:spcBef>
              <a:spcAft>
                <a:spcPts val="0"/>
              </a:spcAft>
              <a:buClr>
                <a:schemeClr val="dk1"/>
              </a:buClr>
              <a:buSzPts val="1200"/>
              <a:buFont typeface="Calibri"/>
              <a:buChar char="-"/>
            </a:pPr>
            <a:r>
              <a:rPr lang="en-US"/>
              <a:t>Ils colorient en vert ceux qu’ils possèdent déjà.</a:t>
            </a:r>
            <a:endParaRPr/>
          </a:p>
          <a:p>
            <a:pPr indent="-171450" lvl="0" marL="171450" rtl="0" algn="l">
              <a:lnSpc>
                <a:spcPct val="100000"/>
              </a:lnSpc>
              <a:spcBef>
                <a:spcPts val="0"/>
              </a:spcBef>
              <a:spcAft>
                <a:spcPts val="0"/>
              </a:spcAft>
              <a:buClr>
                <a:schemeClr val="dk1"/>
              </a:buClr>
              <a:buSzPts val="1200"/>
              <a:buFont typeface="Calibri"/>
              <a:buChar char="-"/>
            </a:pPr>
            <a:r>
              <a:rPr lang="en-US"/>
              <a:t>Proposer aux élèves de cibler des atouts à développer qui deviendront des défis personnels sur lesquels travailler au cours de l’année scolaire. Ils colorient ceux-là en jaune.</a:t>
            </a:r>
            <a:endParaRPr/>
          </a:p>
        </p:txBody>
      </p:sp>
      <p:sp>
        <p:nvSpPr>
          <p:cNvPr id="369" name="Google Shape;36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Demander aux élèves de répondre individuellement aux 3 questions dans leur cahier de l’élève.</a:t>
            </a:r>
            <a:endParaRPr/>
          </a:p>
          <a:p>
            <a:pPr indent="-171450" lvl="0" marL="171450" rtl="0" algn="l">
              <a:lnSpc>
                <a:spcPct val="100000"/>
              </a:lnSpc>
              <a:spcBef>
                <a:spcPts val="0"/>
              </a:spcBef>
              <a:spcAft>
                <a:spcPts val="0"/>
              </a:spcAft>
              <a:buClr>
                <a:schemeClr val="dk1"/>
              </a:buClr>
              <a:buSzPts val="1200"/>
              <a:buFont typeface="Calibri"/>
              <a:buChar char="-"/>
            </a:pPr>
            <a:r>
              <a:rPr lang="en-US"/>
              <a:t>Animer une discussion à partir de leurs réponses.</a:t>
            </a:r>
            <a:endParaRPr/>
          </a:p>
          <a:p>
            <a:pPr indent="0" lvl="0" marL="0" rtl="0" algn="l">
              <a:lnSpc>
                <a:spcPct val="100000"/>
              </a:lnSpc>
              <a:spcBef>
                <a:spcPts val="0"/>
              </a:spcBef>
              <a:spcAft>
                <a:spcPts val="0"/>
              </a:spcAft>
              <a:buClr>
                <a:schemeClr val="dk1"/>
              </a:buClr>
              <a:buSzPts val="1200"/>
              <a:buNone/>
            </a:pPr>
            <a:r>
              <a:t/>
            </a:r>
            <a:endParaRPr/>
          </a:p>
        </p:txBody>
      </p:sp>
      <p:sp>
        <p:nvSpPr>
          <p:cNvPr id="377" name="Google Shape;37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Mentionner aux élèves que les COSP se poursuivent au secondaire avec un total de 13 contenus répartis dans les 3 axes: connaissance de soi, connaissance du monde scolaire et connaissance du monde du travail</a:t>
            </a:r>
            <a:endParaRPr/>
          </a:p>
          <a:p>
            <a:pPr indent="0" lvl="0" marL="0" rtl="0" algn="l">
              <a:lnSpc>
                <a:spcPct val="100000"/>
              </a:lnSpc>
              <a:spcBef>
                <a:spcPts val="0"/>
              </a:spcBef>
              <a:spcAft>
                <a:spcPts val="0"/>
              </a:spcAft>
              <a:buClr>
                <a:schemeClr val="dk1"/>
              </a:buClr>
              <a:buSzPts val="1200"/>
              <a:buNone/>
            </a:pPr>
            <a:r>
              <a:rPr lang="en-US"/>
              <a:t>Tout cela dans le but de vous soutenir dans votre orientation scolaire et professionnelle, votre réussite éducative et votre persévérance scolaire. </a:t>
            </a:r>
            <a:endParaRPr/>
          </a:p>
          <a:p>
            <a:pPr indent="0" lvl="0" marL="0" rtl="0" algn="l">
              <a:lnSpc>
                <a:spcPct val="100000"/>
              </a:lnSpc>
              <a:spcBef>
                <a:spcPts val="0"/>
              </a:spcBef>
              <a:spcAft>
                <a:spcPts val="0"/>
              </a:spcAft>
              <a:buClr>
                <a:schemeClr val="dk1"/>
              </a:buClr>
              <a:buSzPts val="1200"/>
              <a:buNone/>
            </a:pPr>
            <a:r>
              <a:t/>
            </a:r>
            <a:endParaRPr/>
          </a:p>
        </p:txBody>
      </p:sp>
      <p:sp>
        <p:nvSpPr>
          <p:cNvPr id="397" name="Google Shape;397;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Présenter le sujet aux élèves de façon explicite : préciser le COSP, le résultat attendu ainsi que l’objectif poursuivi (pourquoi ce sujet, à quoi ces apprentissages vont-ils servir?). Exemple d’explication: « Vous ferez des apprentissages sur le COSP Atouts en situation de transition. Vous apprendrez à mieux vous connaître en sélectionnant les atouts que vous possédez. En connaissant vos atouts, vous serez en mesure d’y recourir pour mieux vivre votre transition du primaire vers le secondaire.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Expliquer et modéliser la stratégie d’apprentissage Sélectionner.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Exemple d’explication : « Vous aurez à utiliser la stratégie d’apprentissage Sélectionner en nommant, en surlignant, en écrivant ou en soulignant les atouts que vous possédez et qui pourront vous aider à vivre votre transition du primaire au secondaire. »</a:t>
            </a:r>
            <a:endParaRPr/>
          </a:p>
          <a:p>
            <a:pPr indent="0" lvl="0" marL="0" rtl="0" algn="l">
              <a:lnSpc>
                <a:spcPct val="100000"/>
              </a:lnSpc>
              <a:spcBef>
                <a:spcPts val="0"/>
              </a:spcBef>
              <a:spcAft>
                <a:spcPts val="0"/>
              </a:spcAft>
              <a:buSzPts val="1400"/>
              <a:buNone/>
            </a:pPr>
            <a:r>
              <a:rPr lang="en-US"/>
              <a:t>➢ Exemple de modélisation de la stratégie d’apprentissage Sélectionner : « Je suis au restaurant et je veux choisir un dessert. Pour en sélectionner un parmi tous ceux qui sont offerts, j’aurai des critères : chocolaté, avec un enrobage, bien sucré, etc. Je sais déjà que je ne prendrai pas la salade de fruits, car elle ne correspond pas à mes critères. Pour dire à la serveuse du restaurant ce que j’ai choisi, j’utilise donc la stratégie Sélectionner.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Effectuer un remue-méninges en groupe pour définir les notions de transition scolaire et d’atouts avec les élèves.</a:t>
            </a:r>
            <a:endParaRPr/>
          </a:p>
          <a:p>
            <a:pPr indent="-171450" lvl="0" marL="171450" rtl="0" algn="l">
              <a:lnSpc>
                <a:spcPct val="100000"/>
              </a:lnSpc>
              <a:spcBef>
                <a:spcPts val="0"/>
              </a:spcBef>
              <a:spcAft>
                <a:spcPts val="0"/>
              </a:spcAft>
              <a:buClr>
                <a:schemeClr val="dk1"/>
              </a:buClr>
              <a:buSzPts val="1200"/>
              <a:buFont typeface="Calibri"/>
              <a:buChar char="-"/>
            </a:pPr>
            <a:r>
              <a:rPr lang="en-US"/>
              <a:t>➢ Transition scolaire : passage d’une situation, d’une étape ou d’un environnement scolaire à un autre (ex. : de l’école primaire à l’école secondaire). Une telle transition demande de s’adapter à des changements durant son parcours scolaire.</a:t>
            </a:r>
            <a:endParaRPr/>
          </a:p>
          <a:p>
            <a:pPr indent="-171450" lvl="0" marL="171450" rtl="0" algn="l">
              <a:lnSpc>
                <a:spcPct val="100000"/>
              </a:lnSpc>
              <a:spcBef>
                <a:spcPts val="0"/>
              </a:spcBef>
              <a:spcAft>
                <a:spcPts val="0"/>
              </a:spcAft>
              <a:buClr>
                <a:schemeClr val="dk1"/>
              </a:buClr>
              <a:buSzPts val="1200"/>
              <a:buFont typeface="Calibri"/>
              <a:buChar char="-"/>
            </a:pPr>
            <a:r>
              <a:rPr lang="en-US"/>
              <a:t>➢ Atout : force, qualité qu’on possède et qu’on peut développer. Les atouts font partie de nos caractéristiques personnelles.</a:t>
            </a:r>
            <a:endParaRPr/>
          </a:p>
          <a:p>
            <a:pPr indent="-171450" lvl="0" marL="171450" rtl="0" algn="l">
              <a:lnSpc>
                <a:spcPct val="100000"/>
              </a:lnSpc>
              <a:spcBef>
                <a:spcPts val="0"/>
              </a:spcBef>
              <a:spcAft>
                <a:spcPts val="0"/>
              </a:spcAft>
              <a:buClr>
                <a:schemeClr val="dk1"/>
              </a:buClr>
              <a:buSzPts val="1200"/>
              <a:buFont typeface="Calibri"/>
              <a:buChar char="-"/>
            </a:pPr>
            <a:r>
              <a:rPr lang="en-US"/>
              <a:t>Demander aux élèves de noter ce qu’ils retiennent dans leur cahier.</a:t>
            </a:r>
            <a:endParaRPr/>
          </a:p>
        </p:txBody>
      </p:sp>
      <p:sp>
        <p:nvSpPr>
          <p:cNvPr id="143" name="Google Shape;14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Effectuer une remue-méninges en groupe avec inscription au tableau de ce qui est nommé.</a:t>
            </a:r>
            <a:endParaRPr/>
          </a:p>
          <a:p>
            <a:pPr indent="0" lvl="0" marL="0" rtl="0" algn="l">
              <a:lnSpc>
                <a:spcPct val="100000"/>
              </a:lnSpc>
              <a:spcBef>
                <a:spcPts val="0"/>
              </a:spcBef>
              <a:spcAft>
                <a:spcPts val="0"/>
              </a:spcAft>
              <a:buSzPts val="1400"/>
              <a:buNone/>
            </a:pPr>
            <a:r>
              <a:rPr lang="en-US"/>
              <a:t>	- Les élèves notent les atouts dans leur cahier</a:t>
            </a:r>
            <a:endParaRPr/>
          </a:p>
          <a:p>
            <a:pPr indent="0" lvl="0" marL="0" rtl="0" algn="l">
              <a:lnSpc>
                <a:spcPct val="100000"/>
              </a:lnSpc>
              <a:spcBef>
                <a:spcPts val="0"/>
              </a:spcBef>
              <a:spcAft>
                <a:spcPts val="0"/>
              </a:spcAft>
              <a:buSzPts val="1400"/>
              <a:buNone/>
            </a:pPr>
            <a:r>
              <a:rPr lang="en-US"/>
              <a:t>➢ Exemples d’atouts personnels : débrouillardise, sociabilité, esprit sportif ou d’équipe, confiance en soi, ouverture aux autres, intérêt pour l’école, sens de l’orientation dans l’école, sens de l’organisation</a:t>
            </a:r>
            <a:endParaRPr/>
          </a:p>
          <a:p>
            <a:pPr indent="0" lvl="0" marL="0" rtl="0" algn="l">
              <a:lnSpc>
                <a:spcPct val="100000"/>
              </a:lnSpc>
              <a:spcBef>
                <a:spcPts val="0"/>
              </a:spcBef>
              <a:spcAft>
                <a:spcPts val="0"/>
              </a:spcAft>
              <a:buSzPts val="1400"/>
              <a:buNone/>
            </a:pPr>
            <a:r>
              <a:rPr lang="en-US"/>
              <a:t>➢ Expliquer aux élèves que vous les observerez et que vous leur remettrez des cartes afin de souligner des atouts que vous avez observés dans le quotidien de la classe (forces des élèves). S’assurer que tous les élèves reçoivent un nombre  suffisant de cartes, de façon équitable, afin de sélectionner celles qui leur seront utiles pour leur transition vers le secondaire</a:t>
            </a:r>
            <a:endParaRPr/>
          </a:p>
          <a:p>
            <a:pPr indent="0" lvl="0" marL="0" rtl="0" algn="l">
              <a:lnSpc>
                <a:spcPct val="100000"/>
              </a:lnSpc>
              <a:spcBef>
                <a:spcPts val="0"/>
              </a:spcBef>
              <a:spcAft>
                <a:spcPts val="0"/>
              </a:spcAft>
              <a:buSzPts val="1400"/>
              <a:buNone/>
            </a:pPr>
            <a:r>
              <a:rPr lang="en-US"/>
              <a:t>➢ Indiquer aux élèves qu’ils doivent conserver ces cartes puisqu’ils les utiliseront lors de la rencontre virtuelle.</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6" name="Google Shape;16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Préciser les tâches qui seront réalisées pour atteindre le résultat attendu:</a:t>
            </a:r>
            <a:endParaRPr/>
          </a:p>
          <a:p>
            <a:pPr indent="-171450" lvl="0" marL="171450" rtl="0" algn="l">
              <a:lnSpc>
                <a:spcPct val="100000"/>
              </a:lnSpc>
              <a:spcBef>
                <a:spcPts val="0"/>
              </a:spcBef>
              <a:spcAft>
                <a:spcPts val="0"/>
              </a:spcAft>
              <a:buSzPts val="1400"/>
              <a:buFont typeface="Calibri"/>
              <a:buChar char="-"/>
            </a:pPr>
            <a:r>
              <a:rPr lang="en-US"/>
              <a:t>Activité préparatoire qui vient d’être réalisée: explication des notions d’apprentissage et distribution des cartes</a:t>
            </a:r>
            <a:endParaRPr/>
          </a:p>
          <a:p>
            <a:pPr indent="-171450" lvl="0" marL="171450" rtl="0" algn="l">
              <a:lnSpc>
                <a:spcPct val="100000"/>
              </a:lnSpc>
              <a:spcBef>
                <a:spcPts val="0"/>
              </a:spcBef>
              <a:spcAft>
                <a:spcPts val="0"/>
              </a:spcAft>
              <a:buSzPts val="1400"/>
              <a:buFont typeface="Calibri"/>
              <a:buChar char="-"/>
            </a:pPr>
            <a:r>
              <a:rPr lang="en-US"/>
              <a:t>Rencontre virtuelle: Vidéo et mises en situation pour mettre en lumière les caractéristiques de l’école secondaire</a:t>
            </a:r>
            <a:endParaRPr/>
          </a:p>
          <a:p>
            <a:pPr indent="-171450" lvl="0" marL="171450" rtl="0" algn="l">
              <a:lnSpc>
                <a:spcPct val="100000"/>
              </a:lnSpc>
              <a:spcBef>
                <a:spcPts val="0"/>
              </a:spcBef>
              <a:spcAft>
                <a:spcPts val="0"/>
              </a:spcAft>
              <a:buSzPts val="1400"/>
              <a:buFont typeface="Calibri"/>
              <a:buChar char="-"/>
            </a:pPr>
            <a:r>
              <a:rPr lang="en-US"/>
              <a:t>Activité de réinvestissement: comparaison + questions d’intégration</a:t>
            </a:r>
            <a:endParaRPr/>
          </a:p>
          <a:p>
            <a:pPr indent="-228600" lvl="0" marL="457200" marR="0" rtl="0" algn="l">
              <a:lnSpc>
                <a:spcPct val="100000"/>
              </a:lnSpc>
              <a:spcBef>
                <a:spcPts val="0"/>
              </a:spcBef>
              <a:spcAft>
                <a:spcPts val="0"/>
              </a:spcAft>
              <a:buSzPts val="1400"/>
              <a:buNone/>
            </a:pPr>
            <a:r>
              <a:t/>
            </a:r>
            <a:endParaRPr/>
          </a:p>
        </p:txBody>
      </p:sp>
      <p:sp>
        <p:nvSpPr>
          <p:cNvPr id="186" name="Google Shape;18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Il s’agit de diapositives interactives. L’application Ahaslides sera utilisée.</a:t>
            </a:r>
            <a:endParaRPr/>
          </a:p>
          <a:p>
            <a:pPr indent="0" lvl="0" marL="0" rtl="0" algn="l">
              <a:lnSpc>
                <a:spcPct val="100000"/>
              </a:lnSpc>
              <a:spcBef>
                <a:spcPts val="0"/>
              </a:spcBef>
              <a:spcAft>
                <a:spcPts val="0"/>
              </a:spcAft>
              <a:buSzPts val="1400"/>
              <a:buNone/>
            </a:pPr>
            <a:r>
              <a:rPr lang="en-US"/>
              <a:t>Indiquer aux élèves que l'on poursuit l'activité amorcée en classe.</a:t>
            </a:r>
            <a:endParaRPr/>
          </a:p>
        </p:txBody>
      </p:sp>
      <p:sp>
        <p:nvSpPr>
          <p:cNvPr id="199" name="Google Shape;19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Préciser les tâches qui seront réalisées pour atteindre le résultat attendu:</a:t>
            </a:r>
            <a:endParaRPr/>
          </a:p>
          <a:p>
            <a:pPr indent="-171450" lvl="0" marL="171450" rtl="0" algn="l">
              <a:lnSpc>
                <a:spcPct val="100000"/>
              </a:lnSpc>
              <a:spcBef>
                <a:spcPts val="0"/>
              </a:spcBef>
              <a:spcAft>
                <a:spcPts val="0"/>
              </a:spcAft>
              <a:buClr>
                <a:schemeClr val="dk1"/>
              </a:buClr>
              <a:buSzPts val="1200"/>
              <a:buFont typeface="Calibri"/>
              <a:buChar char="-"/>
            </a:pPr>
            <a:r>
              <a:rPr lang="en-US"/>
              <a:t>Activité préparatoire: activation des connaissances antérieures, remue-méninges à propos des atouts + réception des cartes</a:t>
            </a:r>
            <a:endParaRPr/>
          </a:p>
          <a:p>
            <a:pPr indent="-171450" lvl="0" marL="171450" rtl="0" algn="l">
              <a:lnSpc>
                <a:spcPct val="100000"/>
              </a:lnSpc>
              <a:spcBef>
                <a:spcPts val="0"/>
              </a:spcBef>
              <a:spcAft>
                <a:spcPts val="0"/>
              </a:spcAft>
              <a:buClr>
                <a:schemeClr val="dk1"/>
              </a:buClr>
              <a:buSzPts val="1200"/>
              <a:buFont typeface="Arial"/>
              <a:buChar char="•"/>
            </a:pPr>
            <a:r>
              <a:rPr lang="en-US"/>
              <a:t>Aujourd’hui: sélectionner des caractéristiques personnelles qui vous seront utiles pour vous préparer au passage du primaire vers le secondaire</a:t>
            </a:r>
            <a:endParaRPr/>
          </a:p>
          <a:p>
            <a:pPr indent="-171450" lvl="0" marL="171450" rtl="0" algn="l">
              <a:lnSpc>
                <a:spcPct val="100000"/>
              </a:lnSpc>
              <a:spcBef>
                <a:spcPts val="0"/>
              </a:spcBef>
              <a:spcAft>
                <a:spcPts val="0"/>
              </a:spcAft>
              <a:buClr>
                <a:schemeClr val="dk1"/>
              </a:buClr>
              <a:buSzPts val="1200"/>
              <a:buFont typeface="Calibri"/>
              <a:buChar char="-"/>
            </a:pPr>
            <a:r>
              <a:rPr lang="en-US"/>
              <a:t>Activité de réinvestissement: consignation des atouts + question d’intégration</a:t>
            </a:r>
            <a:endParaRPr/>
          </a:p>
        </p:txBody>
      </p:sp>
      <p:sp>
        <p:nvSpPr>
          <p:cNvPr id="220" name="Google Shape;22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1" name="Shape 21"/>
        <p:cNvGrpSpPr/>
        <p:nvPr/>
      </p:nvGrpSpPr>
      <p:grpSpPr>
        <a:xfrm>
          <a:off x="0" y="0"/>
          <a:ext cx="0" cy="0"/>
          <a:chOff x="0" y="0"/>
          <a:chExt cx="0" cy="0"/>
        </a:xfrm>
      </p:grpSpPr>
      <p:sp>
        <p:nvSpPr>
          <p:cNvPr id="22" name="Google Shape;2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89" name="Google Shape;89;p1"/>
          <p:cNvGrpSpPr/>
          <p:nvPr/>
        </p:nvGrpSpPr>
        <p:grpSpPr>
          <a:xfrm>
            <a:off x="0" y="12929"/>
            <a:ext cx="12188952" cy="3490956"/>
            <a:chOff x="651279" y="598259"/>
            <a:chExt cx="10889442" cy="5680742"/>
          </a:xfrm>
        </p:grpSpPr>
        <p:sp>
          <p:nvSpPr>
            <p:cNvPr id="90" name="Google Shape;90;p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92" name="Google Shape;92;p1"/>
          <p:cNvPicPr preferRelativeResize="0"/>
          <p:nvPr/>
        </p:nvPicPr>
        <p:blipFill rotWithShape="1">
          <a:blip r:embed="rId3">
            <a:alphaModFix/>
          </a:blip>
          <a:srcRect b="0" l="16699" r="16698" t="0"/>
          <a:stretch/>
        </p:blipFill>
        <p:spPr>
          <a:xfrm>
            <a:off x="6803647" y="1065276"/>
            <a:ext cx="4730214" cy="4727448"/>
          </a:xfrm>
          <a:prstGeom prst="rect">
            <a:avLst/>
          </a:prstGeom>
          <a:noFill/>
          <a:ln>
            <a:noFill/>
          </a:ln>
        </p:spPr>
      </p:pic>
      <p:grpSp>
        <p:nvGrpSpPr>
          <p:cNvPr id="93" name="Google Shape;93;p1"/>
          <p:cNvGrpSpPr/>
          <p:nvPr/>
        </p:nvGrpSpPr>
        <p:grpSpPr>
          <a:xfrm>
            <a:off x="0" y="0"/>
            <a:ext cx="12188952" cy="6858000"/>
            <a:chOff x="0" y="0"/>
            <a:chExt cx="12188952" cy="6858000"/>
          </a:xfrm>
        </p:grpSpPr>
        <p:sp>
          <p:nvSpPr>
            <p:cNvPr id="94" name="Google Shape;94;p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1" name="Google Shape;101;p1"/>
          <p:cNvSpPr txBox="1"/>
          <p:nvPr>
            <p:ph type="title"/>
          </p:nvPr>
        </p:nvSpPr>
        <p:spPr>
          <a:xfrm>
            <a:off x="515875" y="1014575"/>
            <a:ext cx="61047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Cartes atouts en réseau</a:t>
            </a:r>
            <a:endParaRPr b="1">
              <a:solidFill>
                <a:schemeClr val="lt1"/>
              </a:solidFill>
            </a:endParaRPr>
          </a:p>
        </p:txBody>
      </p:sp>
      <p:sp>
        <p:nvSpPr>
          <p:cNvPr id="102" name="Google Shape;102;p1"/>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000">
                <a:solidFill>
                  <a:srgbClr val="61A1AB"/>
                </a:solidFill>
              </a:rPr>
              <a:t>Activité préparatoire</a:t>
            </a:r>
            <a:endParaRPr b="1" sz="3000">
              <a:solidFill>
                <a:srgbClr val="61A1AB"/>
              </a:solidFill>
            </a:endParaRPr>
          </a:p>
        </p:txBody>
      </p:sp>
      <p:pic>
        <p:nvPicPr>
          <p:cNvPr id="103" name="Google Shape;103;p1"/>
          <p:cNvPicPr preferRelativeResize="0"/>
          <p:nvPr/>
        </p:nvPicPr>
        <p:blipFill rotWithShape="1">
          <a:blip r:embed="rId4">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p9"/>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p9"/>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38" name="Google Shape;238;p9"/>
          <p:cNvGrpSpPr/>
          <p:nvPr/>
        </p:nvGrpSpPr>
        <p:grpSpPr>
          <a:xfrm>
            <a:off x="1524" y="0"/>
            <a:ext cx="12188952" cy="6858000"/>
            <a:chOff x="0" y="0"/>
            <a:chExt cx="12188952" cy="6858000"/>
          </a:xfrm>
        </p:grpSpPr>
        <p:sp>
          <p:nvSpPr>
            <p:cNvPr id="239" name="Google Shape;239;p9"/>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p9"/>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p9"/>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 name="Google Shape;242;p9"/>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3" name="Google Shape;243;p9"/>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 name="Google Shape;244;p9"/>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p9"/>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246" name="Google Shape;246;p9"/>
          <p:cNvPicPr preferRelativeResize="0"/>
          <p:nvPr/>
        </p:nvPicPr>
        <p:blipFill rotWithShape="1">
          <a:blip r:embed="rId3">
            <a:alphaModFix/>
          </a:blip>
          <a:srcRect b="0" l="0" r="0" t="0"/>
          <a:stretch/>
        </p:blipFill>
        <p:spPr>
          <a:xfrm>
            <a:off x="0" y="30741"/>
            <a:ext cx="12192000" cy="67965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32"/>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32"/>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54" name="Google Shape;254;p32"/>
          <p:cNvGrpSpPr/>
          <p:nvPr/>
        </p:nvGrpSpPr>
        <p:grpSpPr>
          <a:xfrm>
            <a:off x="0" y="0"/>
            <a:ext cx="12287250" cy="6858000"/>
            <a:chOff x="651279" y="598259"/>
            <a:chExt cx="10889442" cy="5680742"/>
          </a:xfrm>
        </p:grpSpPr>
        <p:sp>
          <p:nvSpPr>
            <p:cNvPr id="255" name="Google Shape;255;p32"/>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p32"/>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57" name="Google Shape;257;p32"/>
          <p:cNvGrpSpPr/>
          <p:nvPr/>
        </p:nvGrpSpPr>
        <p:grpSpPr>
          <a:xfrm>
            <a:off x="1524" y="0"/>
            <a:ext cx="12188952" cy="6858000"/>
            <a:chOff x="0" y="0"/>
            <a:chExt cx="12188952" cy="6858000"/>
          </a:xfrm>
        </p:grpSpPr>
        <p:sp>
          <p:nvSpPr>
            <p:cNvPr id="258" name="Google Shape;258;p32"/>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9" name="Google Shape;259;p32"/>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 name="Google Shape;260;p32"/>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1" name="Google Shape;261;p32"/>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32"/>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32"/>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4" name="Google Shape;264;p32"/>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65" name="Google Shape;265;p32"/>
          <p:cNvSpPr txBox="1"/>
          <p:nvPr>
            <p:ph type="title"/>
          </p:nvPr>
        </p:nvSpPr>
        <p:spPr>
          <a:xfrm>
            <a:off x="786384" y="841248"/>
            <a:ext cx="10597895"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sz="4800">
                <a:solidFill>
                  <a:schemeClr val="lt1"/>
                </a:solidFill>
              </a:rPr>
              <a:t>Possédez-vous d'autres atouts sans avoir obtenu la carte?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10"/>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p10"/>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pic>
        <p:nvPicPr>
          <p:cNvPr id="273" name="Google Shape;273;p10"/>
          <p:cNvPicPr preferRelativeResize="0"/>
          <p:nvPr/>
        </p:nvPicPr>
        <p:blipFill rotWithShape="1">
          <a:blip r:embed="rId3">
            <a:alphaModFix/>
          </a:blip>
          <a:srcRect b="0" l="0" r="0" t="0"/>
          <a:stretch/>
        </p:blipFill>
        <p:spPr>
          <a:xfrm>
            <a:off x="885098" y="513943"/>
            <a:ext cx="10421804" cy="58301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33"/>
          <p:cNvPicPr preferRelativeResize="0"/>
          <p:nvPr/>
        </p:nvPicPr>
        <p:blipFill rotWithShape="1">
          <a:blip r:embed="rId3">
            <a:alphaModFix/>
          </a:blip>
          <a:srcRect b="0" l="0" r="0" t="0"/>
          <a:stretch/>
        </p:blipFill>
        <p:spPr>
          <a:xfrm>
            <a:off x="951782" y="518706"/>
            <a:ext cx="10288436" cy="5820587"/>
          </a:xfrm>
          <a:prstGeom prst="rect">
            <a:avLst/>
          </a:prstGeom>
          <a:noFill/>
          <a:ln>
            <a:noFill/>
          </a:ln>
        </p:spPr>
      </p:pic>
      <p:sp>
        <p:nvSpPr>
          <p:cNvPr id="280" name="Google Shape;280;p33"/>
          <p:cNvSpPr txBox="1"/>
          <p:nvPr/>
        </p:nvSpPr>
        <p:spPr>
          <a:xfrm>
            <a:off x="1303936" y="5603938"/>
            <a:ext cx="941351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Réf.: Guide d'accompagnement pour la mise en œuvre des contenus en orientation scolaire et professionnelle (COSP)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 obligatoires au primaire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pic>
        <p:nvPicPr>
          <p:cNvPr id="286" name="Google Shape;286;p11"/>
          <p:cNvPicPr preferRelativeResize="0"/>
          <p:nvPr/>
        </p:nvPicPr>
        <p:blipFill rotWithShape="1">
          <a:blip r:embed="rId3">
            <a:alphaModFix/>
          </a:blip>
          <a:srcRect b="0" l="0" r="0" t="0"/>
          <a:stretch/>
        </p:blipFill>
        <p:spPr>
          <a:xfrm>
            <a:off x="875571" y="499653"/>
            <a:ext cx="10440857" cy="58586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3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3" name="Google Shape;293;p34"/>
          <p:cNvPicPr preferRelativeResize="0"/>
          <p:nvPr/>
        </p:nvPicPr>
        <p:blipFill rotWithShape="1">
          <a:blip r:embed="rId3">
            <a:alphaModFix/>
          </a:blip>
          <a:srcRect b="0" l="0" r="0" t="0"/>
          <a:stretch/>
        </p:blipFill>
        <p:spPr>
          <a:xfrm>
            <a:off x="904150" y="485364"/>
            <a:ext cx="10383699" cy="58872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35"/>
          <p:cNvPicPr preferRelativeResize="0"/>
          <p:nvPr/>
        </p:nvPicPr>
        <p:blipFill rotWithShape="1">
          <a:blip r:embed="rId3">
            <a:alphaModFix/>
          </a:blip>
          <a:srcRect b="0" l="0" r="0" t="0"/>
          <a:stretch/>
        </p:blipFill>
        <p:spPr>
          <a:xfrm>
            <a:off x="875571" y="528232"/>
            <a:ext cx="10440857" cy="5801535"/>
          </a:xfrm>
          <a:prstGeom prst="rect">
            <a:avLst/>
          </a:prstGeom>
          <a:noFill/>
          <a:ln>
            <a:noFill/>
          </a:ln>
        </p:spPr>
      </p:pic>
      <p:sp>
        <p:nvSpPr>
          <p:cNvPr id="300" name="Google Shape;300;p35"/>
          <p:cNvSpPr txBox="1"/>
          <p:nvPr/>
        </p:nvSpPr>
        <p:spPr>
          <a:xfrm>
            <a:off x="1303936" y="5603938"/>
            <a:ext cx="941351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Réf.: Guide d'accompagnement pour la mise en œuvre des contenus en orientation scolaire et professionnelle (COSP)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 obligatoires au primaire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3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7" name="Google Shape;307;p36"/>
          <p:cNvPicPr preferRelativeResize="0"/>
          <p:nvPr/>
        </p:nvPicPr>
        <p:blipFill rotWithShape="1">
          <a:blip r:embed="rId3">
            <a:alphaModFix/>
          </a:blip>
          <a:srcRect b="0" l="0" r="0" t="0"/>
          <a:stretch/>
        </p:blipFill>
        <p:spPr>
          <a:xfrm>
            <a:off x="851755" y="485364"/>
            <a:ext cx="10488489" cy="58872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p3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4" name="Google Shape;314;p37"/>
          <p:cNvPicPr preferRelativeResize="0"/>
          <p:nvPr/>
        </p:nvPicPr>
        <p:blipFill rotWithShape="1">
          <a:blip r:embed="rId3">
            <a:alphaModFix/>
          </a:blip>
          <a:srcRect b="0" l="0" r="0" t="0"/>
          <a:stretch/>
        </p:blipFill>
        <p:spPr>
          <a:xfrm>
            <a:off x="823176" y="471074"/>
            <a:ext cx="10545647" cy="59158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38"/>
          <p:cNvPicPr preferRelativeResize="0"/>
          <p:nvPr/>
        </p:nvPicPr>
        <p:blipFill rotWithShape="1">
          <a:blip r:embed="rId3">
            <a:alphaModFix/>
          </a:blip>
          <a:srcRect b="0" l="0" r="0" t="0"/>
          <a:stretch/>
        </p:blipFill>
        <p:spPr>
          <a:xfrm>
            <a:off x="861282" y="494890"/>
            <a:ext cx="10469436" cy="58682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
          <p:cNvPicPr preferRelativeResize="0"/>
          <p:nvPr>
            <p:ph idx="1" type="body"/>
          </p:nvPr>
        </p:nvPicPr>
        <p:blipFill rotWithShape="1">
          <a:blip r:embed="rId3">
            <a:alphaModFix/>
          </a:blip>
          <a:srcRect b="0" l="0" r="0" t="0"/>
          <a:stretch/>
        </p:blipFill>
        <p:spPr>
          <a:xfrm>
            <a:off x="616324" y="-98948"/>
            <a:ext cx="10959351" cy="7055895"/>
          </a:xfrm>
          <a:prstGeom prst="rect">
            <a:avLst/>
          </a:prstGeom>
          <a:noFill/>
          <a:ln>
            <a:noFill/>
          </a:ln>
        </p:spPr>
      </p:pic>
      <p:sp>
        <p:nvSpPr>
          <p:cNvPr id="110" name="Google Shape;110;p2"/>
          <p:cNvSpPr/>
          <p:nvPr/>
        </p:nvSpPr>
        <p:spPr>
          <a:xfrm rot="1329629">
            <a:off x="536922" y="2984593"/>
            <a:ext cx="1913626" cy="457099"/>
          </a:xfrm>
          <a:prstGeom prst="rightArrow">
            <a:avLst>
              <a:gd fmla="val 50000" name="adj1"/>
              <a:gd fmla="val 50000" name="adj2"/>
            </a:avLst>
          </a:prstGeom>
          <a:solidFill>
            <a:srgbClr val="7030A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p14"/>
          <p:cNvSpPr/>
          <p:nvPr/>
        </p:nvSpPr>
        <p:spPr>
          <a:xfrm>
            <a:off x="0" y="235767"/>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7" name="Google Shape;327;p14"/>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a:t>Pour conclure</a:t>
            </a:r>
            <a:endParaRPr b="1"/>
          </a:p>
        </p:txBody>
      </p:sp>
      <p:sp>
        <p:nvSpPr>
          <p:cNvPr id="328" name="Google Shape;328;p14"/>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p14"/>
          <p:cNvSpPr txBox="1"/>
          <p:nvPr>
            <p:ph idx="1" type="body"/>
          </p:nvPr>
        </p:nvSpPr>
        <p:spPr>
          <a:xfrm>
            <a:off x="643278" y="2955623"/>
            <a:ext cx="4818888" cy="35478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3000"/>
              <a:t>Consignation des atouts sélectionnés</a:t>
            </a:r>
            <a:endParaRPr sz="3000"/>
          </a:p>
          <a:p>
            <a:pPr indent="-228600" lvl="0" marL="228600" rtl="0" algn="l">
              <a:lnSpc>
                <a:spcPct val="90000"/>
              </a:lnSpc>
              <a:spcBef>
                <a:spcPts val="1000"/>
              </a:spcBef>
              <a:spcAft>
                <a:spcPts val="0"/>
              </a:spcAft>
              <a:buClr>
                <a:schemeClr val="dk1"/>
              </a:buClr>
              <a:buSzPts val="2200"/>
              <a:buChar char="•"/>
            </a:pPr>
            <a:r>
              <a:rPr lang="en-US" sz="3000"/>
              <a:t>Questions d’intégration</a:t>
            </a:r>
            <a:endParaRPr sz="3000"/>
          </a:p>
        </p:txBody>
      </p:sp>
      <p:pic>
        <p:nvPicPr>
          <p:cNvPr id="330" name="Google Shape;330;p14"/>
          <p:cNvPicPr preferRelativeResize="0"/>
          <p:nvPr/>
        </p:nvPicPr>
        <p:blipFill rotWithShape="1">
          <a:blip r:embed="rId3">
            <a:alphaModFix/>
          </a:blip>
          <a:srcRect b="0" l="0" r="0" t="0"/>
          <a:stretch/>
        </p:blipFill>
        <p:spPr>
          <a:xfrm>
            <a:off x="5884174" y="235767"/>
            <a:ext cx="5315692" cy="59730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p15"/>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37" name="Google Shape;337;p15"/>
          <p:cNvGrpSpPr/>
          <p:nvPr/>
        </p:nvGrpSpPr>
        <p:grpSpPr>
          <a:xfrm>
            <a:off x="0" y="12929"/>
            <a:ext cx="12188952" cy="3490956"/>
            <a:chOff x="651279" y="598259"/>
            <a:chExt cx="10889442" cy="5680742"/>
          </a:xfrm>
        </p:grpSpPr>
        <p:sp>
          <p:nvSpPr>
            <p:cNvPr id="338" name="Google Shape;338;p15"/>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p15"/>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340" name="Google Shape;340;p15"/>
          <p:cNvPicPr preferRelativeResize="0"/>
          <p:nvPr/>
        </p:nvPicPr>
        <p:blipFill rotWithShape="1">
          <a:blip r:embed="rId3">
            <a:alphaModFix/>
          </a:blip>
          <a:srcRect b="0" l="16699" r="16698" t="0"/>
          <a:stretch/>
        </p:blipFill>
        <p:spPr>
          <a:xfrm>
            <a:off x="6803647" y="1065276"/>
            <a:ext cx="4730214" cy="4727448"/>
          </a:xfrm>
          <a:prstGeom prst="rect">
            <a:avLst/>
          </a:prstGeom>
          <a:noFill/>
          <a:ln>
            <a:noFill/>
          </a:ln>
        </p:spPr>
      </p:pic>
      <p:grpSp>
        <p:nvGrpSpPr>
          <p:cNvPr id="341" name="Google Shape;341;p15"/>
          <p:cNvGrpSpPr/>
          <p:nvPr/>
        </p:nvGrpSpPr>
        <p:grpSpPr>
          <a:xfrm>
            <a:off x="0" y="0"/>
            <a:ext cx="12188952" cy="6858000"/>
            <a:chOff x="0" y="0"/>
            <a:chExt cx="12188952" cy="6858000"/>
          </a:xfrm>
        </p:grpSpPr>
        <p:sp>
          <p:nvSpPr>
            <p:cNvPr id="342" name="Google Shape;342;p15"/>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p15"/>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p15"/>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p15"/>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p15"/>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p15"/>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p15"/>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49" name="Google Shape;349;p15"/>
          <p:cNvSpPr txBox="1"/>
          <p:nvPr>
            <p:ph type="title"/>
          </p:nvPr>
        </p:nvSpPr>
        <p:spPr>
          <a:xfrm>
            <a:off x="480851" y="1014575"/>
            <a:ext cx="59424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Cartes atouts en réseau</a:t>
            </a:r>
            <a:endParaRPr b="1">
              <a:solidFill>
                <a:schemeClr val="lt1"/>
              </a:solidFill>
            </a:endParaRPr>
          </a:p>
        </p:txBody>
      </p:sp>
      <p:sp>
        <p:nvSpPr>
          <p:cNvPr id="350" name="Google Shape;350;p15"/>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000">
                <a:solidFill>
                  <a:srgbClr val="61A1AB"/>
                </a:solidFill>
              </a:rPr>
              <a:t>Activité de réinvestissement</a:t>
            </a:r>
            <a:endParaRPr b="1" sz="3000">
              <a:solidFill>
                <a:srgbClr val="61A1AB"/>
              </a:solidFill>
            </a:endParaRPr>
          </a:p>
        </p:txBody>
      </p:sp>
      <p:pic>
        <p:nvPicPr>
          <p:cNvPr id="351" name="Google Shape;351;p15"/>
          <p:cNvPicPr preferRelativeResize="0"/>
          <p:nvPr/>
        </p:nvPicPr>
        <p:blipFill rotWithShape="1">
          <a:blip r:embed="rId4">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6" name="Shape 356"/>
        <p:cNvGrpSpPr/>
        <p:nvPr/>
      </p:nvGrpSpPr>
      <p:grpSpPr>
        <a:xfrm>
          <a:off x="0" y="0"/>
          <a:ext cx="0" cy="0"/>
          <a:chOff x="0" y="0"/>
          <a:chExt cx="0" cy="0"/>
        </a:xfrm>
      </p:grpSpPr>
      <p:sp>
        <p:nvSpPr>
          <p:cNvPr id="357" name="Google Shape;357;p39"/>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8" name="Google Shape;358;p39"/>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9" name="Google Shape;359;p39"/>
          <p:cNvSpPr txBox="1"/>
          <p:nvPr>
            <p:ph type="ctrTitle"/>
          </p:nvPr>
        </p:nvSpPr>
        <p:spPr>
          <a:xfrm>
            <a:off x="892817" y="1370170"/>
            <a:ext cx="4909191" cy="274462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97222"/>
              <a:buFont typeface="Calibri"/>
              <a:buNone/>
            </a:pPr>
            <a:r>
              <a:rPr b="1" i="0" lang="en-US" sz="3200" u="none" strike="noStrike">
                <a:solidFill>
                  <a:srgbClr val="FFFFFF"/>
                </a:solidFill>
                <a:latin typeface="Calibri"/>
                <a:ea typeface="Calibri"/>
                <a:cs typeface="Calibri"/>
                <a:sym typeface="Calibri"/>
              </a:rPr>
              <a:t>Atouts en situation de transition</a:t>
            </a:r>
            <a:br>
              <a:rPr b="1" i="0" lang="en-US" sz="3200" u="none" strike="noStrike">
                <a:solidFill>
                  <a:srgbClr val="FFFFFF"/>
                </a:solidFill>
                <a:latin typeface="Calibri"/>
                <a:ea typeface="Calibri"/>
                <a:cs typeface="Calibri"/>
                <a:sym typeface="Calibri"/>
              </a:rPr>
            </a:br>
            <a:br>
              <a:rPr b="1" lang="en-US" sz="2800">
                <a:solidFill>
                  <a:srgbClr val="FFFFFF"/>
                </a:solidFill>
              </a:rPr>
            </a:br>
            <a:r>
              <a:rPr b="1" i="0" lang="en-US" sz="2800" u="none" strike="noStrike">
                <a:solidFill>
                  <a:srgbClr val="FFFFFF"/>
                </a:solidFill>
                <a:latin typeface="Calibri"/>
                <a:ea typeface="Calibri"/>
                <a:cs typeface="Calibri"/>
                <a:sym typeface="Calibri"/>
              </a:rPr>
              <a:t>Sélectionner des caractéristiques personnelles qui vous seront utiles pour vous </a:t>
            </a:r>
            <a:r>
              <a:rPr b="1" lang="en-US" sz="2800">
                <a:solidFill>
                  <a:srgbClr val="FFFFFF"/>
                </a:solidFill>
              </a:rPr>
              <a:t>préparer</a:t>
            </a:r>
            <a:r>
              <a:rPr b="1" i="0" lang="en-US" sz="2800" u="none" strike="noStrike">
                <a:solidFill>
                  <a:srgbClr val="FFFFFF"/>
                </a:solidFill>
                <a:latin typeface="Calibri"/>
                <a:ea typeface="Calibri"/>
                <a:cs typeface="Calibri"/>
                <a:sym typeface="Calibri"/>
              </a:rPr>
              <a:t> au passage du primaire vers le secondaire</a:t>
            </a:r>
            <a:endParaRPr sz="2400">
              <a:solidFill>
                <a:srgbClr val="FFFFFF"/>
              </a:solidFill>
            </a:endParaRPr>
          </a:p>
        </p:txBody>
      </p:sp>
      <p:sp>
        <p:nvSpPr>
          <p:cNvPr id="360" name="Google Shape;360;p39"/>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1" name="Google Shape;361;p39"/>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p39"/>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3" name="Google Shape;363;p39"/>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364" name="Google Shape;364;p39"/>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
        <p:nvSpPr>
          <p:cNvPr id="365" name="Google Shape;365;p39"/>
          <p:cNvSpPr txBox="1"/>
          <p:nvPr/>
        </p:nvSpPr>
        <p:spPr>
          <a:xfrm>
            <a:off x="983764" y="4397914"/>
            <a:ext cx="6136057" cy="1881751"/>
          </a:xfrm>
          <a:prstGeom prst="rect">
            <a:avLst/>
          </a:prstGeom>
          <a:noFill/>
          <a:ln>
            <a:noFill/>
          </a:ln>
        </p:spPr>
        <p:txBody>
          <a:bodyPr anchorCtr="0" anchor="t" bIns="45700" lIns="91425" spcFirstLastPara="1" rIns="91425" wrap="square" tIns="45700">
            <a:normAutofit fontScale="92500" lnSpcReduction="20000"/>
          </a:bodyPr>
          <a:lstStyle/>
          <a:p>
            <a:pPr indent="-285750" lvl="0" marL="285750" marR="0" rtl="0" algn="l">
              <a:lnSpc>
                <a:spcPct val="100000"/>
              </a:lnSpc>
              <a:spcBef>
                <a:spcPts val="0"/>
              </a:spcBef>
              <a:spcAft>
                <a:spcPts val="0"/>
              </a:spcAft>
              <a:buClr>
                <a:schemeClr val="lt1"/>
              </a:buClr>
              <a:buSzPct val="108107"/>
              <a:buFont typeface="Quattrocento Sans"/>
              <a:buChar char="-"/>
            </a:pPr>
            <a:r>
              <a:rPr b="0" i="0" lang="en-US" sz="1800" u="none" cap="none" strike="noStrike">
                <a:solidFill>
                  <a:schemeClr val="lt1"/>
                </a:solidFill>
                <a:latin typeface="Quattrocento Sans"/>
                <a:ea typeface="Quattrocento Sans"/>
                <a:cs typeface="Quattrocento Sans"/>
                <a:sym typeface="Quattrocento Sans"/>
              </a:rPr>
              <a:t>Apprendre que des atouts peuvent faciliter votre passage au secondaire. </a:t>
            </a:r>
            <a:endParaRPr b="0" i="0" sz="14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ct val="108107"/>
              <a:buFont typeface="Quattrocento Sans"/>
              <a:buChar char="-"/>
            </a:pPr>
            <a:r>
              <a:rPr b="0" i="0" lang="en-US" sz="1800" u="none" cap="none" strike="noStrike">
                <a:solidFill>
                  <a:schemeClr val="lt1"/>
                </a:solidFill>
                <a:latin typeface="Quattrocento Sans"/>
                <a:ea typeface="Quattrocento Sans"/>
                <a:cs typeface="Quattrocento Sans"/>
                <a:sym typeface="Quattrocento Sans"/>
              </a:rPr>
              <a:t>Voir que des caractéristiques personnelles peuvent devenir des atouts.</a:t>
            </a:r>
            <a:endParaRPr b="0" i="0" sz="1800" u="none" cap="none" strike="noStrike">
              <a:solidFill>
                <a:schemeClr val="lt1"/>
              </a:solidFill>
              <a:latin typeface="Quattrocento Sans"/>
              <a:ea typeface="Quattrocento Sans"/>
              <a:cs typeface="Quattrocento Sans"/>
              <a:sym typeface="Quattrocento Sans"/>
            </a:endParaRPr>
          </a:p>
          <a:p>
            <a:pPr indent="-285750" lvl="0" marL="285750" marR="0" rtl="0" algn="l">
              <a:lnSpc>
                <a:spcPct val="100000"/>
              </a:lnSpc>
              <a:spcBef>
                <a:spcPts val="0"/>
              </a:spcBef>
              <a:spcAft>
                <a:spcPts val="0"/>
              </a:spcAft>
              <a:buClr>
                <a:schemeClr val="lt1"/>
              </a:buClr>
              <a:buSzPct val="108107"/>
              <a:buFont typeface="Quattrocento Sans"/>
              <a:buChar char="-"/>
            </a:pPr>
            <a:r>
              <a:rPr b="0" i="0" lang="en-US" sz="1800" u="none" cap="none" strike="noStrike">
                <a:solidFill>
                  <a:schemeClr val="lt1"/>
                </a:solidFill>
                <a:latin typeface="Quattrocento Sans"/>
                <a:ea typeface="Quattrocento Sans"/>
                <a:cs typeface="Quattrocento Sans"/>
                <a:sym typeface="Quattrocento Sans"/>
              </a:rPr>
              <a:t>Sélectionner des atouts personnels qui lui seront utilies pour se préparer au passage du primaire au secondaire.</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ct val="108107"/>
              <a:buFont typeface="Quattrocento Sans"/>
              <a:buChar char="-"/>
            </a:pPr>
            <a:r>
              <a:rPr b="0" i="0" lang="en-US" sz="1800" u="none" cap="none" strike="noStrike">
                <a:solidFill>
                  <a:schemeClr val="lt1"/>
                </a:solidFill>
                <a:latin typeface="Quattrocento Sans"/>
                <a:ea typeface="Quattrocento Sans"/>
                <a:cs typeface="Quattrocento Sans"/>
                <a:sym typeface="Quattrocento Sans"/>
              </a:rPr>
              <a:t>Constater qu'il est possible de gérer le stress associé au passage du primaire au secondaire.</a:t>
            </a:r>
            <a:endParaRPr b="0" i="0" sz="18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p16"/>
          <p:cNvSpPr txBox="1"/>
          <p:nvPr>
            <p:ph type="title"/>
          </p:nvPr>
        </p:nvSpPr>
        <p:spPr>
          <a:xfrm>
            <a:off x="336419" y="376147"/>
            <a:ext cx="4583430" cy="337821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b="1" lang="en-US">
                <a:solidFill>
                  <a:schemeClr val="dk1"/>
                </a:solidFill>
                <a:latin typeface="Calibri"/>
                <a:ea typeface="Calibri"/>
                <a:cs typeface="Calibri"/>
                <a:sym typeface="Calibri"/>
              </a:rPr>
              <a:t>C’est le moment de sélectionner!</a:t>
            </a:r>
            <a:endParaRPr b="1"/>
          </a:p>
        </p:txBody>
      </p:sp>
      <p:sp>
        <p:nvSpPr>
          <p:cNvPr id="372" name="Google Shape;372;p16"/>
          <p:cNvSpPr/>
          <p:nvPr/>
        </p:nvSpPr>
        <p:spPr>
          <a:xfrm>
            <a:off x="643278" y="4409267"/>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3" name="Google Shape;373;p16"/>
          <p:cNvPicPr preferRelativeResize="0"/>
          <p:nvPr/>
        </p:nvPicPr>
        <p:blipFill rotWithShape="1">
          <a:blip r:embed="rId3">
            <a:alphaModFix/>
          </a:blip>
          <a:srcRect b="0" l="0" r="0" t="0"/>
          <a:stretch/>
        </p:blipFill>
        <p:spPr>
          <a:xfrm>
            <a:off x="5941324" y="245798"/>
            <a:ext cx="5315692" cy="59730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sp>
        <p:nvSpPr>
          <p:cNvPr id="379" name="Google Shape;379;p17"/>
          <p:cNvSpPr/>
          <p:nvPr/>
        </p:nvSpPr>
        <p:spPr>
          <a:xfrm>
            <a:off x="-1" y="-38954"/>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80" name="Google Shape;380;p17"/>
          <p:cNvGrpSpPr/>
          <p:nvPr/>
        </p:nvGrpSpPr>
        <p:grpSpPr>
          <a:xfrm>
            <a:off x="7855526" y="2227167"/>
            <a:ext cx="4336168" cy="4630834"/>
            <a:chOff x="7855526" y="2145638"/>
            <a:chExt cx="4336168" cy="4630834"/>
          </a:xfrm>
        </p:grpSpPr>
        <p:sp>
          <p:nvSpPr>
            <p:cNvPr id="381" name="Google Shape;381;p17"/>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2" name="Google Shape;382;p17"/>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3" name="Google Shape;383;p17"/>
            <p:cNvSpPr/>
            <p:nvPr/>
          </p:nvSpPr>
          <p:spPr>
            <a:xfrm>
              <a:off x="7877037" y="2411531"/>
              <a:ext cx="4314657" cy="4364939"/>
            </a:xfrm>
            <a:custGeom>
              <a:rect b="b" l="l" r="r" t="t"/>
              <a:pathLst>
                <a:path extrusionOk="0" h="4364939" w="4314657">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4" name="Google Shape;384;p17"/>
            <p:cNvSpPr/>
            <p:nvPr/>
          </p:nvSpPr>
          <p:spPr>
            <a:xfrm>
              <a:off x="7855526" y="2145638"/>
              <a:ext cx="4336168" cy="4630833"/>
            </a:xfrm>
            <a:custGeom>
              <a:rect b="b" l="l" r="r" t="t"/>
              <a:pathLst>
                <a:path extrusionOk="0" h="4630833" w="4336168">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85" name="Google Shape;385;p17"/>
          <p:cNvGrpSpPr/>
          <p:nvPr/>
        </p:nvGrpSpPr>
        <p:grpSpPr>
          <a:xfrm flipH="1">
            <a:off x="5112326" y="0"/>
            <a:ext cx="4683941" cy="3456291"/>
            <a:chOff x="4345582" y="0"/>
            <a:chExt cx="5069918" cy="3741104"/>
          </a:xfrm>
        </p:grpSpPr>
        <p:sp>
          <p:nvSpPr>
            <p:cNvPr id="386" name="Google Shape;386;p17"/>
            <p:cNvSpPr/>
            <p:nvPr/>
          </p:nvSpPr>
          <p:spPr>
            <a:xfrm>
              <a:off x="4345582" y="1"/>
              <a:ext cx="5069918" cy="3741103"/>
            </a:xfrm>
            <a:custGeom>
              <a:rect b="b" l="l" r="r" t="t"/>
              <a:pathLst>
                <a:path extrusionOk="0" h="3741103" w="5069918">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7" name="Google Shape;387;p17"/>
            <p:cNvSpPr/>
            <p:nvPr/>
          </p:nvSpPr>
          <p:spPr>
            <a:xfrm>
              <a:off x="4362838" y="1"/>
              <a:ext cx="4960548" cy="3526297"/>
            </a:xfrm>
            <a:custGeom>
              <a:rect b="b" l="l" r="r" t="t"/>
              <a:pathLst>
                <a:path extrusionOk="0" h="3526297" w="4960548">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8" name="Google Shape;388;p17"/>
            <p:cNvSpPr/>
            <p:nvPr/>
          </p:nvSpPr>
          <p:spPr>
            <a:xfrm>
              <a:off x="4361928" y="0"/>
              <a:ext cx="4934374" cy="3484134"/>
            </a:xfrm>
            <a:custGeom>
              <a:rect b="b" l="l" r="r" t="t"/>
              <a:pathLst>
                <a:path extrusionOk="0" h="3484134" w="493437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9" name="Google Shape;389;p17"/>
            <p:cNvSpPr/>
            <p:nvPr/>
          </p:nvSpPr>
          <p:spPr>
            <a:xfrm>
              <a:off x="4361928" y="0"/>
              <a:ext cx="4934374" cy="3484134"/>
            </a:xfrm>
            <a:custGeom>
              <a:rect b="b" l="l" r="r" t="t"/>
              <a:pathLst>
                <a:path extrusionOk="0" h="3484134" w="493437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90" name="Google Shape;390;p17"/>
          <p:cNvSpPr txBox="1"/>
          <p:nvPr>
            <p:ph type="title"/>
          </p:nvPr>
        </p:nvSpPr>
        <p:spPr>
          <a:xfrm>
            <a:off x="372202" y="1217387"/>
            <a:ext cx="5145024" cy="89909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a:solidFill>
                  <a:schemeClr val="dk2"/>
                </a:solidFill>
              </a:rPr>
              <a:t>Bilan</a:t>
            </a:r>
            <a:endParaRPr b="1">
              <a:solidFill>
                <a:schemeClr val="dk2"/>
              </a:solidFill>
            </a:endParaRPr>
          </a:p>
        </p:txBody>
      </p:sp>
      <p:pic>
        <p:nvPicPr>
          <p:cNvPr id="391" name="Google Shape;391;p17"/>
          <p:cNvPicPr preferRelativeResize="0"/>
          <p:nvPr/>
        </p:nvPicPr>
        <p:blipFill rotWithShape="1">
          <a:blip r:embed="rId3">
            <a:alphaModFix/>
          </a:blip>
          <a:srcRect b="0" l="0" r="0" t="0"/>
          <a:stretch/>
        </p:blipFill>
        <p:spPr>
          <a:xfrm>
            <a:off x="6187121" y="587570"/>
            <a:ext cx="2629372" cy="1466634"/>
          </a:xfrm>
          <a:prstGeom prst="rect">
            <a:avLst/>
          </a:prstGeom>
          <a:noFill/>
          <a:ln>
            <a:noFill/>
          </a:ln>
        </p:spPr>
      </p:pic>
      <p:sp>
        <p:nvSpPr>
          <p:cNvPr id="392" name="Google Shape;392;p17"/>
          <p:cNvSpPr txBox="1"/>
          <p:nvPr>
            <p:ph idx="1" type="body"/>
          </p:nvPr>
        </p:nvSpPr>
        <p:spPr>
          <a:xfrm>
            <a:off x="372202" y="2806998"/>
            <a:ext cx="9480248" cy="3737062"/>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800"/>
              <a:buChar char="•"/>
            </a:pPr>
            <a:r>
              <a:rPr lang="en-US" sz="3000">
                <a:solidFill>
                  <a:schemeClr val="dk2"/>
                </a:solidFill>
              </a:rPr>
              <a:t>Qu’est-ce que vous savez maintenant que vous ne saviez pas avant de faire des apprentissages liés à ce COSP? </a:t>
            </a:r>
            <a:endParaRPr sz="3000"/>
          </a:p>
          <a:p>
            <a:pPr indent="-114300" lvl="0" marL="228600" rtl="0" algn="l">
              <a:lnSpc>
                <a:spcPct val="90000"/>
              </a:lnSpc>
              <a:spcBef>
                <a:spcPts val="1000"/>
              </a:spcBef>
              <a:spcAft>
                <a:spcPts val="0"/>
              </a:spcAft>
              <a:buClr>
                <a:schemeClr val="dk1"/>
              </a:buClr>
              <a:buSzPts val="1800"/>
              <a:buNone/>
            </a:pPr>
            <a:r>
              <a:t/>
            </a:r>
            <a:endParaRPr sz="3000">
              <a:solidFill>
                <a:schemeClr val="dk2"/>
              </a:solidFill>
            </a:endParaRPr>
          </a:p>
          <a:p>
            <a:pPr indent="-228600" lvl="0" marL="228600" rtl="0" algn="l">
              <a:lnSpc>
                <a:spcPct val="90000"/>
              </a:lnSpc>
              <a:spcBef>
                <a:spcPts val="1000"/>
              </a:spcBef>
              <a:spcAft>
                <a:spcPts val="0"/>
              </a:spcAft>
              <a:buClr>
                <a:schemeClr val="dk2"/>
              </a:buClr>
              <a:buSzPts val="1800"/>
              <a:buChar char="•"/>
            </a:pPr>
            <a:r>
              <a:rPr lang="en-US" sz="3000">
                <a:solidFill>
                  <a:schemeClr val="dk2"/>
                </a:solidFill>
              </a:rPr>
              <a:t>Comment ces apprentissages seront-ils utiles à votre connaissance de soi?</a:t>
            </a:r>
            <a:endParaRPr sz="3000"/>
          </a:p>
          <a:p>
            <a:pPr indent="-114300" lvl="0" marL="228600" rtl="0" algn="l">
              <a:lnSpc>
                <a:spcPct val="90000"/>
              </a:lnSpc>
              <a:spcBef>
                <a:spcPts val="1000"/>
              </a:spcBef>
              <a:spcAft>
                <a:spcPts val="0"/>
              </a:spcAft>
              <a:buClr>
                <a:schemeClr val="dk1"/>
              </a:buClr>
              <a:buSzPts val="1800"/>
              <a:buNone/>
            </a:pPr>
            <a:r>
              <a:t/>
            </a:r>
            <a:endParaRPr sz="3000">
              <a:solidFill>
                <a:schemeClr val="dk2"/>
              </a:solidFill>
            </a:endParaRPr>
          </a:p>
          <a:p>
            <a:pPr indent="-228600" lvl="0" marL="228600" rtl="0" algn="l">
              <a:lnSpc>
                <a:spcPct val="90000"/>
              </a:lnSpc>
              <a:spcBef>
                <a:spcPts val="1000"/>
              </a:spcBef>
              <a:spcAft>
                <a:spcPts val="0"/>
              </a:spcAft>
              <a:buClr>
                <a:schemeClr val="dk2"/>
              </a:buClr>
              <a:buSzPts val="1800"/>
              <a:buChar char="•"/>
            </a:pPr>
            <a:r>
              <a:rPr lang="en-US" sz="3000">
                <a:solidFill>
                  <a:schemeClr val="dk2"/>
                </a:solidFill>
              </a:rPr>
              <a:t>Comment pourriez-vous utiliser la stratégie d’apprentissage </a:t>
            </a:r>
            <a:r>
              <a:rPr i="1" lang="en-US" sz="3000">
                <a:solidFill>
                  <a:schemeClr val="dk2"/>
                </a:solidFill>
              </a:rPr>
              <a:t>Sélectionner</a:t>
            </a:r>
            <a:r>
              <a:rPr lang="en-US" sz="3000">
                <a:solidFill>
                  <a:schemeClr val="dk2"/>
                </a:solidFill>
              </a:rPr>
              <a:t> dans d’autres situations? </a:t>
            </a:r>
            <a:endParaRPr sz="3000">
              <a:solidFill>
                <a:schemeClr val="dk2"/>
              </a:solidFill>
            </a:endParaRPr>
          </a:p>
        </p:txBody>
      </p:sp>
      <p:pic>
        <p:nvPicPr>
          <p:cNvPr id="393" name="Google Shape;393;p17"/>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p40"/>
          <p:cNvSpPr/>
          <p:nvPr/>
        </p:nvSpPr>
        <p:spPr>
          <a:xfrm>
            <a:off x="0" y="81379"/>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00" name="Google Shape;400;p40"/>
          <p:cNvGrpSpPr/>
          <p:nvPr/>
        </p:nvGrpSpPr>
        <p:grpSpPr>
          <a:xfrm flipH="1">
            <a:off x="5112326" y="0"/>
            <a:ext cx="4683941" cy="3456291"/>
            <a:chOff x="4345582" y="0"/>
            <a:chExt cx="5069918" cy="3741104"/>
          </a:xfrm>
        </p:grpSpPr>
        <p:sp>
          <p:nvSpPr>
            <p:cNvPr id="401" name="Google Shape;401;p40"/>
            <p:cNvSpPr/>
            <p:nvPr/>
          </p:nvSpPr>
          <p:spPr>
            <a:xfrm>
              <a:off x="4345582" y="1"/>
              <a:ext cx="5069918" cy="3741103"/>
            </a:xfrm>
            <a:custGeom>
              <a:rect b="b" l="l" r="r" t="t"/>
              <a:pathLst>
                <a:path extrusionOk="0" h="3741103" w="5069918">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p40"/>
            <p:cNvSpPr/>
            <p:nvPr/>
          </p:nvSpPr>
          <p:spPr>
            <a:xfrm>
              <a:off x="4362838" y="1"/>
              <a:ext cx="4960548" cy="3526297"/>
            </a:xfrm>
            <a:custGeom>
              <a:rect b="b" l="l" r="r" t="t"/>
              <a:pathLst>
                <a:path extrusionOk="0" h="3526297" w="4960548">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3" name="Google Shape;403;p40"/>
            <p:cNvSpPr/>
            <p:nvPr/>
          </p:nvSpPr>
          <p:spPr>
            <a:xfrm>
              <a:off x="4361928" y="0"/>
              <a:ext cx="4934374" cy="3484134"/>
            </a:xfrm>
            <a:custGeom>
              <a:rect b="b" l="l" r="r" t="t"/>
              <a:pathLst>
                <a:path extrusionOk="0" h="3484134" w="493437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4" name="Google Shape;404;p40"/>
            <p:cNvSpPr/>
            <p:nvPr/>
          </p:nvSpPr>
          <p:spPr>
            <a:xfrm>
              <a:off x="4361928" y="0"/>
              <a:ext cx="4934374" cy="3484134"/>
            </a:xfrm>
            <a:custGeom>
              <a:rect b="b" l="l" r="r" t="t"/>
              <a:pathLst>
                <a:path extrusionOk="0" h="3484134" w="493437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05" name="Google Shape;405;p40"/>
          <p:cNvSpPr txBox="1"/>
          <p:nvPr>
            <p:ph type="title"/>
          </p:nvPr>
        </p:nvSpPr>
        <p:spPr>
          <a:xfrm>
            <a:off x="573938" y="1098589"/>
            <a:ext cx="5145024" cy="14540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None/>
            </a:pPr>
            <a:r>
              <a:rPr b="1" lang="en-US">
                <a:solidFill>
                  <a:schemeClr val="dk2"/>
                </a:solidFill>
              </a:rPr>
              <a:t>Au secondaire</a:t>
            </a:r>
            <a:endParaRPr/>
          </a:p>
        </p:txBody>
      </p:sp>
      <p:pic>
        <p:nvPicPr>
          <p:cNvPr id="406" name="Google Shape;406;p40"/>
          <p:cNvPicPr preferRelativeResize="0"/>
          <p:nvPr/>
        </p:nvPicPr>
        <p:blipFill rotWithShape="1">
          <a:blip r:embed="rId3">
            <a:alphaModFix/>
          </a:blip>
          <a:srcRect b="0" l="0" r="0" t="0"/>
          <a:stretch/>
        </p:blipFill>
        <p:spPr>
          <a:xfrm>
            <a:off x="6174189" y="655079"/>
            <a:ext cx="2629372" cy="1466634"/>
          </a:xfrm>
          <a:prstGeom prst="rect">
            <a:avLst/>
          </a:prstGeom>
          <a:noFill/>
          <a:ln>
            <a:noFill/>
          </a:ln>
        </p:spPr>
      </p:pic>
      <p:sp>
        <p:nvSpPr>
          <p:cNvPr id="407" name="Google Shape;407;p40"/>
          <p:cNvSpPr txBox="1"/>
          <p:nvPr>
            <p:ph idx="1" type="body"/>
          </p:nvPr>
        </p:nvSpPr>
        <p:spPr>
          <a:xfrm>
            <a:off x="573938" y="2415958"/>
            <a:ext cx="11387023" cy="363928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2"/>
              </a:buClr>
              <a:buSzPts val="1800"/>
              <a:buChar char="•"/>
            </a:pPr>
            <a:r>
              <a:rPr lang="en-US" sz="3000">
                <a:solidFill>
                  <a:schemeClr val="dk2"/>
                </a:solidFill>
              </a:rPr>
              <a:t>6 contenus au premier cycle répartis dans les 3 axes de connaissance</a:t>
            </a:r>
            <a:endParaRPr sz="3000">
              <a:solidFill>
                <a:schemeClr val="dk2"/>
              </a:solidFill>
            </a:endParaRPr>
          </a:p>
          <a:p>
            <a:pPr indent="-114300" lvl="0" marL="228600" rtl="0" algn="l">
              <a:lnSpc>
                <a:spcPct val="90000"/>
              </a:lnSpc>
              <a:spcBef>
                <a:spcPts val="1000"/>
              </a:spcBef>
              <a:spcAft>
                <a:spcPts val="0"/>
              </a:spcAft>
              <a:buClr>
                <a:schemeClr val="dk1"/>
              </a:buClr>
              <a:buSzPts val="1800"/>
              <a:buNone/>
            </a:pPr>
            <a:r>
              <a:t/>
            </a:r>
            <a:endParaRPr sz="3000">
              <a:solidFill>
                <a:schemeClr val="dk2"/>
              </a:solidFill>
            </a:endParaRPr>
          </a:p>
          <a:p>
            <a:pPr indent="-228600" lvl="0" marL="228600" rtl="0" algn="l">
              <a:lnSpc>
                <a:spcPct val="90000"/>
              </a:lnSpc>
              <a:spcBef>
                <a:spcPts val="1000"/>
              </a:spcBef>
              <a:spcAft>
                <a:spcPts val="0"/>
              </a:spcAft>
              <a:buClr>
                <a:schemeClr val="dk2"/>
              </a:buClr>
              <a:buSzPts val="1800"/>
              <a:buChar char="•"/>
            </a:pPr>
            <a:r>
              <a:rPr lang="en-US" sz="3000">
                <a:solidFill>
                  <a:schemeClr val="dk2"/>
                </a:solidFill>
              </a:rPr>
              <a:t>7 contenus au deuxième cycle répartis dans les 3 axes de connaissance</a:t>
            </a:r>
            <a:endParaRPr sz="3000">
              <a:solidFill>
                <a:schemeClr val="dk2"/>
              </a:solidFill>
            </a:endParaRPr>
          </a:p>
          <a:p>
            <a:pPr indent="-114300" lvl="0" marL="228600" rtl="0" algn="l">
              <a:lnSpc>
                <a:spcPct val="90000"/>
              </a:lnSpc>
              <a:spcBef>
                <a:spcPts val="1000"/>
              </a:spcBef>
              <a:spcAft>
                <a:spcPts val="0"/>
              </a:spcAft>
              <a:buClr>
                <a:schemeClr val="dk1"/>
              </a:buClr>
              <a:buSzPts val="1800"/>
              <a:buNone/>
            </a:pPr>
            <a:r>
              <a:t/>
            </a:r>
            <a:endParaRPr sz="1800">
              <a:solidFill>
                <a:schemeClr val="dk2"/>
              </a:solidFill>
            </a:endParaRPr>
          </a:p>
          <a:p>
            <a:pPr indent="0" lvl="0" marL="0" rtl="0" algn="l">
              <a:lnSpc>
                <a:spcPct val="90000"/>
              </a:lnSpc>
              <a:spcBef>
                <a:spcPts val="1000"/>
              </a:spcBef>
              <a:spcAft>
                <a:spcPts val="0"/>
              </a:spcAft>
              <a:buClr>
                <a:schemeClr val="dk2"/>
              </a:buClr>
              <a:buSzPts val="1800"/>
              <a:buNone/>
            </a:pPr>
            <a:r>
              <a:t/>
            </a:r>
            <a:endParaRPr sz="1800">
              <a:solidFill>
                <a:schemeClr val="dk2"/>
              </a:solidFill>
            </a:endParaRPr>
          </a:p>
        </p:txBody>
      </p:sp>
      <p:pic>
        <p:nvPicPr>
          <p:cNvPr id="408" name="Google Shape;408;p40"/>
          <p:cNvPicPr preferRelativeResize="0"/>
          <p:nvPr/>
        </p:nvPicPr>
        <p:blipFill rotWithShape="1">
          <a:blip r:embed="rId4">
            <a:alphaModFix/>
          </a:blip>
          <a:srcRect b="0" l="0" r="0" t="0"/>
          <a:stretch/>
        </p:blipFill>
        <p:spPr>
          <a:xfrm>
            <a:off x="5053392" y="4971837"/>
            <a:ext cx="1834672" cy="1445867"/>
          </a:xfrm>
          <a:prstGeom prst="rect">
            <a:avLst/>
          </a:prstGeom>
          <a:noFill/>
          <a:ln>
            <a:noFill/>
          </a:ln>
        </p:spPr>
      </p:pic>
      <p:pic>
        <p:nvPicPr>
          <p:cNvPr id="409" name="Google Shape;409;p40"/>
          <p:cNvPicPr preferRelativeResize="0"/>
          <p:nvPr/>
        </p:nvPicPr>
        <p:blipFill rotWithShape="1">
          <a:blip r:embed="rId5">
            <a:alphaModFix/>
          </a:blip>
          <a:srcRect b="0" l="0" r="0" t="0"/>
          <a:stretch/>
        </p:blipFill>
        <p:spPr>
          <a:xfrm>
            <a:off x="1565973" y="4969433"/>
            <a:ext cx="1332065" cy="1604771"/>
          </a:xfrm>
          <a:prstGeom prst="rect">
            <a:avLst/>
          </a:prstGeom>
          <a:noFill/>
          <a:ln>
            <a:noFill/>
          </a:ln>
        </p:spPr>
      </p:pic>
      <p:pic>
        <p:nvPicPr>
          <p:cNvPr id="410" name="Google Shape;410;p40"/>
          <p:cNvPicPr preferRelativeResize="0"/>
          <p:nvPr/>
        </p:nvPicPr>
        <p:blipFill rotWithShape="1">
          <a:blip r:embed="rId6">
            <a:alphaModFix/>
          </a:blip>
          <a:srcRect b="0" l="0" r="0" t="0"/>
          <a:stretch/>
        </p:blipFill>
        <p:spPr>
          <a:xfrm>
            <a:off x="8774964" y="4969433"/>
            <a:ext cx="1612163" cy="14027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3"/>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p3"/>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8" name="Google Shape;118;p3"/>
          <p:cNvSpPr txBox="1"/>
          <p:nvPr>
            <p:ph type="ctrTitle"/>
          </p:nvPr>
        </p:nvSpPr>
        <p:spPr>
          <a:xfrm>
            <a:off x="892817" y="1370170"/>
            <a:ext cx="4909191"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2800"/>
              <a:buFont typeface="Calibri"/>
              <a:buNone/>
            </a:pPr>
            <a:r>
              <a:rPr b="1" i="0" lang="en-US" sz="2800" u="none" strike="noStrike">
                <a:solidFill>
                  <a:srgbClr val="FFFFFF"/>
                </a:solidFill>
                <a:latin typeface="Calibri"/>
                <a:ea typeface="Calibri"/>
                <a:cs typeface="Calibri"/>
                <a:sym typeface="Calibri"/>
              </a:rPr>
              <a:t>Atouts en situation de transition</a:t>
            </a:r>
            <a:br>
              <a:rPr b="1" i="0" lang="en-US" sz="2800" u="none" strike="noStrike">
                <a:solidFill>
                  <a:srgbClr val="FFFFFF"/>
                </a:solidFill>
                <a:latin typeface="Calibri"/>
                <a:ea typeface="Calibri"/>
                <a:cs typeface="Calibri"/>
                <a:sym typeface="Calibri"/>
              </a:rPr>
            </a:br>
            <a:br>
              <a:rPr b="1" lang="en-US" sz="2400">
                <a:solidFill>
                  <a:srgbClr val="FFFFFF"/>
                </a:solidFill>
              </a:rPr>
            </a:br>
            <a:r>
              <a:rPr b="1" i="0" lang="en-US" sz="2400" u="none" strike="noStrike">
                <a:solidFill>
                  <a:srgbClr val="FFFFFF"/>
                </a:solidFill>
                <a:latin typeface="Calibri"/>
                <a:ea typeface="Calibri"/>
                <a:cs typeface="Calibri"/>
                <a:sym typeface="Calibri"/>
              </a:rPr>
              <a:t>Sélectionner des caractéristiques personnelles qui vous seront utiles pour vous </a:t>
            </a:r>
            <a:r>
              <a:rPr b="1" lang="en-US" sz="2400">
                <a:solidFill>
                  <a:srgbClr val="FFFFFF"/>
                </a:solidFill>
              </a:rPr>
              <a:t>préparer</a:t>
            </a:r>
            <a:r>
              <a:rPr b="1" i="0" lang="en-US" sz="2400" u="none" strike="noStrike">
                <a:solidFill>
                  <a:srgbClr val="FFFFFF"/>
                </a:solidFill>
                <a:latin typeface="Calibri"/>
                <a:ea typeface="Calibri"/>
                <a:cs typeface="Calibri"/>
                <a:sym typeface="Calibri"/>
              </a:rPr>
              <a:t> au passage du primaire vers le secondaire</a:t>
            </a:r>
            <a:endParaRPr sz="2400">
              <a:solidFill>
                <a:srgbClr val="FFFFFF"/>
              </a:solidFill>
            </a:endParaRPr>
          </a:p>
        </p:txBody>
      </p:sp>
      <p:sp>
        <p:nvSpPr>
          <p:cNvPr id="119" name="Google Shape;119;p3"/>
          <p:cNvSpPr txBox="1"/>
          <p:nvPr>
            <p:ph idx="1" type="subTitle"/>
          </p:nvPr>
        </p:nvSpPr>
        <p:spPr>
          <a:xfrm>
            <a:off x="892817" y="4565063"/>
            <a:ext cx="6136057" cy="1881751"/>
          </a:xfrm>
          <a:prstGeom prst="rect">
            <a:avLst/>
          </a:prstGeom>
          <a:noFill/>
          <a:ln>
            <a:noFill/>
          </a:ln>
        </p:spPr>
        <p:txBody>
          <a:bodyPr anchorCtr="0" anchor="t" bIns="45700" lIns="91425" spcFirstLastPara="1" rIns="91425" wrap="square" tIns="45700">
            <a:normAutofit lnSpcReduction="10000"/>
          </a:bodyPr>
          <a:lstStyle/>
          <a:p>
            <a:pPr indent="-285750" lvl="0" marL="285750" rtl="0" algn="l">
              <a:lnSpc>
                <a:spcPct val="90000"/>
              </a:lnSpc>
              <a:spcBef>
                <a:spcPts val="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Apprendre que des atouts peuvent faciliter votre passage au secondaire. </a:t>
            </a:r>
            <a:endParaRPr>
              <a:solidFill>
                <a:schemeClr val="lt1"/>
              </a:solidFill>
            </a:endParaRPr>
          </a:p>
          <a:p>
            <a:pPr indent="-285750" lvl="0" marL="285750" rtl="0" algn="l">
              <a:lnSpc>
                <a:spcPct val="90000"/>
              </a:lnSpc>
              <a:spcBef>
                <a:spcPts val="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Voir que des caractéristiques personnelles peuvent devenir des atouts.</a:t>
            </a:r>
            <a:endParaRPr sz="1800">
              <a:solidFill>
                <a:schemeClr val="lt1"/>
              </a:solidFill>
              <a:latin typeface="Quattrocento Sans"/>
              <a:ea typeface="Quattrocento Sans"/>
              <a:cs typeface="Quattrocento Sans"/>
              <a:sym typeface="Quattrocento Sans"/>
            </a:endParaRPr>
          </a:p>
          <a:p>
            <a:pPr indent="-285750" lvl="0" marL="285750" rtl="0" algn="l">
              <a:lnSpc>
                <a:spcPct val="90000"/>
              </a:lnSpc>
              <a:spcBef>
                <a:spcPts val="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Sélectionner des atouts personnels qui lui seront utilies pour se préparer au passage du primaire au secondaire.</a:t>
            </a:r>
            <a:endParaRPr sz="1800">
              <a:solidFill>
                <a:schemeClr val="lt1"/>
              </a:solidFill>
            </a:endParaRPr>
          </a:p>
          <a:p>
            <a:pPr indent="-285750" lvl="0" marL="285750" rtl="0" algn="l">
              <a:lnSpc>
                <a:spcPct val="90000"/>
              </a:lnSpc>
              <a:spcBef>
                <a:spcPts val="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Constater qu'il est possible de gérer le stress associé au passage du primaire au secondaire.</a:t>
            </a:r>
            <a:endParaRPr sz="1800">
              <a:solidFill>
                <a:schemeClr val="lt1"/>
              </a:solidFill>
              <a:latin typeface="Quattrocento Sans"/>
              <a:ea typeface="Quattrocento Sans"/>
              <a:cs typeface="Quattrocento Sans"/>
              <a:sym typeface="Quattrocento Sans"/>
            </a:endParaRPr>
          </a:p>
        </p:txBody>
      </p:sp>
      <p:sp>
        <p:nvSpPr>
          <p:cNvPr id="120" name="Google Shape;120;p3"/>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1" name="Google Shape;121;p3"/>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3"/>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3" name="Google Shape;123;p3"/>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124" name="Google Shape;124;p3"/>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4"/>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4"/>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32" name="Google Shape;132;p4"/>
          <p:cNvGrpSpPr/>
          <p:nvPr/>
        </p:nvGrpSpPr>
        <p:grpSpPr>
          <a:xfrm>
            <a:off x="-8137" y="0"/>
            <a:ext cx="5646974" cy="6483075"/>
            <a:chOff x="-19221" y="0"/>
            <a:chExt cx="5646974" cy="6483075"/>
          </a:xfrm>
        </p:grpSpPr>
        <p:sp>
          <p:nvSpPr>
            <p:cNvPr id="133" name="Google Shape;133;p4"/>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4"/>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4"/>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4"/>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4"/>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38" name="Google Shape;138;p4"/>
          <p:cNvSpPr txBox="1"/>
          <p:nvPr>
            <p:ph type="title"/>
          </p:nvPr>
        </p:nvSpPr>
        <p:spPr>
          <a:xfrm>
            <a:off x="804672" y="2053641"/>
            <a:ext cx="3669161" cy="27600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Calibri"/>
              <a:buNone/>
            </a:pPr>
            <a:r>
              <a:rPr b="1" lang="en-US">
                <a:solidFill>
                  <a:schemeClr val="dk2"/>
                </a:solidFill>
              </a:rPr>
              <a:t>Sélectionner, qu’est-ce que c’est</a:t>
            </a:r>
            <a:r>
              <a:rPr b="1" lang="en-US" sz="4000">
                <a:solidFill>
                  <a:schemeClr val="dk2"/>
                </a:solidFill>
              </a:rPr>
              <a:t>?</a:t>
            </a:r>
            <a:endParaRPr b="1" sz="4000">
              <a:solidFill>
                <a:schemeClr val="dk2"/>
              </a:solidFill>
            </a:endParaRPr>
          </a:p>
        </p:txBody>
      </p:sp>
      <p:sp>
        <p:nvSpPr>
          <p:cNvPr id="139" name="Google Shape;139;p4"/>
          <p:cNvSpPr txBox="1"/>
          <p:nvPr>
            <p:ph idx="1" type="body"/>
          </p:nvPr>
        </p:nvSpPr>
        <p:spPr>
          <a:xfrm>
            <a:off x="6090574" y="801866"/>
            <a:ext cx="5306084" cy="523063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None/>
            </a:pPr>
            <a:r>
              <a:rPr lang="en-US" sz="3000">
                <a:solidFill>
                  <a:schemeClr val="dk2"/>
                </a:solidFill>
              </a:rPr>
              <a:t>Rechercher et identifier, par différents moyens, les informations pertinentes ou utiles qui possèdent certains critères prédéterminés ou spontanés (noter, souligner, surligner, encadrer, écrire, dire)</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4" name="Shape 144"/>
        <p:cNvGrpSpPr/>
        <p:nvPr/>
      </p:nvGrpSpPr>
      <p:grpSpPr>
        <a:xfrm>
          <a:off x="0" y="0"/>
          <a:ext cx="0" cy="0"/>
          <a:chOff x="0" y="0"/>
          <a:chExt cx="0" cy="0"/>
        </a:xfrm>
      </p:grpSpPr>
      <p:sp>
        <p:nvSpPr>
          <p:cNvPr id="145" name="Google Shape;145;p6"/>
          <p:cNvSpPr/>
          <p:nvPr/>
        </p:nvSpPr>
        <p:spPr>
          <a:xfrm>
            <a:off x="0" y="1"/>
            <a:ext cx="12191695"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6"/>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47" name="Google Shape;147;p6"/>
          <p:cNvSpPr txBox="1"/>
          <p:nvPr>
            <p:ph type="title"/>
          </p:nvPr>
        </p:nvSpPr>
        <p:spPr>
          <a:xfrm>
            <a:off x="804672" y="457200"/>
            <a:ext cx="10579608" cy="11887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Calibri"/>
              <a:buNone/>
            </a:pPr>
            <a:r>
              <a:rPr b="1" lang="en-US">
                <a:solidFill>
                  <a:schemeClr val="dk2"/>
                </a:solidFill>
              </a:rPr>
              <a:t>Définissons ces notions…</a:t>
            </a:r>
            <a:endParaRPr b="1">
              <a:solidFill>
                <a:schemeClr val="dk2"/>
              </a:solidFill>
            </a:endParaRPr>
          </a:p>
        </p:txBody>
      </p:sp>
      <p:grpSp>
        <p:nvGrpSpPr>
          <p:cNvPr id="148" name="Google Shape;148;p6"/>
          <p:cNvGrpSpPr/>
          <p:nvPr/>
        </p:nvGrpSpPr>
        <p:grpSpPr>
          <a:xfrm rot="5400000">
            <a:off x="9262397" y="134260"/>
            <a:ext cx="3142400" cy="2716805"/>
            <a:chOff x="-305" y="-4155"/>
            <a:chExt cx="2514948" cy="2174333"/>
          </a:xfrm>
        </p:grpSpPr>
        <p:sp>
          <p:nvSpPr>
            <p:cNvPr id="149" name="Google Shape;149;p6"/>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p6"/>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p6"/>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52" name="Google Shape;152;p6"/>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53" name="Google Shape;153;p6"/>
          <p:cNvGrpSpPr/>
          <p:nvPr/>
        </p:nvGrpSpPr>
        <p:grpSpPr>
          <a:xfrm flipH="1" rot="10800000">
            <a:off x="0" y="5047906"/>
            <a:ext cx="2412221" cy="1810094"/>
            <a:chOff x="-305" y="-1"/>
            <a:chExt cx="3832880" cy="2876136"/>
          </a:xfrm>
        </p:grpSpPr>
        <p:sp>
          <p:nvSpPr>
            <p:cNvPr id="154" name="Google Shape;154;p6"/>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6"/>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6"/>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p6"/>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58" name="Google Shape;158;p6"/>
          <p:cNvGrpSpPr/>
          <p:nvPr/>
        </p:nvGrpSpPr>
        <p:grpSpPr>
          <a:xfrm>
            <a:off x="1034796" y="1810094"/>
            <a:ext cx="10119359" cy="3376706"/>
            <a:chOff x="0" y="0"/>
            <a:chExt cx="10119359" cy="3376706"/>
          </a:xfrm>
        </p:grpSpPr>
        <p:sp>
          <p:nvSpPr>
            <p:cNvPr id="159" name="Google Shape;159;p6"/>
            <p:cNvSpPr/>
            <p:nvPr/>
          </p:nvSpPr>
          <p:spPr>
            <a:xfrm>
              <a:off x="0" y="0"/>
              <a:ext cx="10119359" cy="1710540"/>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6"/>
            <p:cNvSpPr txBox="1"/>
            <p:nvPr/>
          </p:nvSpPr>
          <p:spPr>
            <a:xfrm>
              <a:off x="3049" y="70153"/>
              <a:ext cx="9952355" cy="1543536"/>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Calibri"/>
                <a:buNone/>
              </a:pPr>
              <a:r>
                <a:rPr b="0" i="0" lang="en-US" sz="4400" u="none" cap="none" strike="noStrike">
                  <a:solidFill>
                    <a:schemeClr val="lt1"/>
                  </a:solidFill>
                  <a:latin typeface="Calibri"/>
                  <a:ea typeface="Calibri"/>
                  <a:cs typeface="Calibri"/>
                  <a:sym typeface="Calibri"/>
                </a:rPr>
                <a:t>Qu’est-ce qu’une transition scolaire?</a:t>
              </a:r>
              <a:endParaRPr b="0" i="0" sz="4400" u="none" cap="none" strike="noStrike">
                <a:solidFill>
                  <a:schemeClr val="lt1"/>
                </a:solidFill>
                <a:latin typeface="Calibri"/>
                <a:ea typeface="Calibri"/>
                <a:cs typeface="Calibri"/>
                <a:sym typeface="Calibri"/>
              </a:endParaRPr>
            </a:p>
          </p:txBody>
        </p:sp>
        <p:sp>
          <p:nvSpPr>
            <p:cNvPr id="161" name="Google Shape;161;p6"/>
            <p:cNvSpPr/>
            <p:nvPr/>
          </p:nvSpPr>
          <p:spPr>
            <a:xfrm>
              <a:off x="0" y="1666166"/>
              <a:ext cx="10119359" cy="1710540"/>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6"/>
            <p:cNvSpPr txBox="1"/>
            <p:nvPr/>
          </p:nvSpPr>
          <p:spPr>
            <a:xfrm>
              <a:off x="0" y="1710540"/>
              <a:ext cx="9952355" cy="1543536"/>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Calibri"/>
                <a:buNone/>
              </a:pPr>
              <a:r>
                <a:rPr b="0" i="0" lang="en-US" sz="4400" u="none" cap="none" strike="noStrike">
                  <a:solidFill>
                    <a:schemeClr val="lt1"/>
                  </a:solidFill>
                  <a:latin typeface="Calibri"/>
                  <a:ea typeface="Calibri"/>
                  <a:cs typeface="Calibri"/>
                  <a:sym typeface="Calibri"/>
                </a:rPr>
                <a:t>Qu’est-ce qu’un atout?</a:t>
              </a:r>
              <a:endParaRPr b="0" i="0" sz="4400" u="none" cap="none" strike="noStrik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7" name="Shape 167"/>
        <p:cNvGrpSpPr/>
        <p:nvPr/>
      </p:nvGrpSpPr>
      <p:grpSpPr>
        <a:xfrm>
          <a:off x="0" y="0"/>
          <a:ext cx="0" cy="0"/>
          <a:chOff x="0" y="0"/>
          <a:chExt cx="0" cy="0"/>
        </a:xfrm>
      </p:grpSpPr>
      <p:sp>
        <p:nvSpPr>
          <p:cNvPr id="168" name="Google Shape;168;p5"/>
          <p:cNvSpPr/>
          <p:nvPr/>
        </p:nvSpPr>
        <p:spPr>
          <a:xfrm>
            <a:off x="0" y="1"/>
            <a:ext cx="12191695"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9" name="Google Shape;169;p5"/>
          <p:cNvSpPr/>
          <p:nvPr/>
        </p:nvSpPr>
        <p:spPr>
          <a:xfrm>
            <a:off x="-137481"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70" name="Google Shape;17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4400">
                <a:solidFill>
                  <a:schemeClr val="dk2"/>
                </a:solidFill>
              </a:rPr>
              <a:t>Quels atouts facilitent la transition du primaire vers le secondaire?</a:t>
            </a:r>
            <a:endParaRPr b="1"/>
          </a:p>
        </p:txBody>
      </p:sp>
      <p:sp>
        <p:nvSpPr>
          <p:cNvPr id="171" name="Google Shape;171;p5"/>
          <p:cNvSpPr txBox="1"/>
          <p:nvPr>
            <p:ph idx="1" type="body"/>
          </p:nvPr>
        </p:nvSpPr>
        <p:spPr>
          <a:xfrm>
            <a:off x="838047" y="2092039"/>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Font typeface="Noto Sans Symbols"/>
              <a:buChar char="▪"/>
            </a:pPr>
            <a:r>
              <a:rPr lang="en-US" sz="3000">
                <a:solidFill>
                  <a:schemeClr val="dk2"/>
                </a:solidFill>
              </a:rPr>
              <a:t>Durant la prochaine semaine, vous recevrez des cartes qui indiquent les atouts que l’on perçoit chez vous. Conservez-les précieusement!</a:t>
            </a:r>
            <a:endParaRPr sz="3000"/>
          </a:p>
        </p:txBody>
      </p:sp>
      <p:grpSp>
        <p:nvGrpSpPr>
          <p:cNvPr id="172" name="Google Shape;172;p5"/>
          <p:cNvGrpSpPr/>
          <p:nvPr/>
        </p:nvGrpSpPr>
        <p:grpSpPr>
          <a:xfrm rot="5400000">
            <a:off x="9261422" y="68640"/>
            <a:ext cx="3142400" cy="2716805"/>
            <a:chOff x="-305" y="-4155"/>
            <a:chExt cx="2514948" cy="2174333"/>
          </a:xfrm>
        </p:grpSpPr>
        <p:sp>
          <p:nvSpPr>
            <p:cNvPr id="173" name="Google Shape;173;p5"/>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5"/>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5"/>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76" name="Google Shape;176;p5"/>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77" name="Google Shape;177;p5"/>
          <p:cNvGrpSpPr/>
          <p:nvPr/>
        </p:nvGrpSpPr>
        <p:grpSpPr>
          <a:xfrm flipH="1" rot="10800000">
            <a:off x="0" y="5047906"/>
            <a:ext cx="2412221" cy="1810094"/>
            <a:chOff x="-305" y="-1"/>
            <a:chExt cx="3832880" cy="2876136"/>
          </a:xfrm>
        </p:grpSpPr>
        <p:sp>
          <p:nvSpPr>
            <p:cNvPr id="178" name="Google Shape;178;p5"/>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5"/>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5"/>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5"/>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182" name="Google Shape;182;p5"/>
          <p:cNvPicPr preferRelativeResize="0"/>
          <p:nvPr/>
        </p:nvPicPr>
        <p:blipFill rotWithShape="1">
          <a:blip r:embed="rId4">
            <a:alphaModFix/>
          </a:blip>
          <a:srcRect b="0" l="0" r="0" t="0"/>
          <a:stretch/>
        </p:blipFill>
        <p:spPr>
          <a:xfrm>
            <a:off x="4246142" y="3953131"/>
            <a:ext cx="4448796" cy="25340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475990" y="2048951"/>
            <a:ext cx="4183692" cy="27600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a:solidFill>
                  <a:schemeClr val="dk1"/>
                </a:solidFill>
              </a:rPr>
              <a:t>Pour réaliser cet apprentissage</a:t>
            </a:r>
            <a:r>
              <a:rPr b="1" lang="en-US" sz="4000">
                <a:solidFill>
                  <a:schemeClr val="dk1"/>
                </a:solidFill>
              </a:rPr>
              <a:t>:</a:t>
            </a:r>
            <a:endParaRPr b="1" sz="4000">
              <a:solidFill>
                <a:schemeClr val="dk1"/>
              </a:solidFill>
            </a:endParaRPr>
          </a:p>
        </p:txBody>
      </p:sp>
      <p:sp>
        <p:nvSpPr>
          <p:cNvPr id="189" name="Google Shape;189;p31"/>
          <p:cNvSpPr txBox="1"/>
          <p:nvPr>
            <p:ph idx="1" type="body"/>
          </p:nvPr>
        </p:nvSpPr>
        <p:spPr>
          <a:xfrm>
            <a:off x="6090574" y="801866"/>
            <a:ext cx="5306084" cy="5230634"/>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a:solidFill>
                  <a:schemeClr val="dk1"/>
                </a:solidFill>
              </a:rPr>
              <a:t>1. </a:t>
            </a:r>
            <a:r>
              <a:rPr lang="en-US" sz="3000">
                <a:solidFill>
                  <a:schemeClr val="dk1"/>
                </a:solidFill>
              </a:rPr>
              <a:t>Activité préparatoire</a:t>
            </a:r>
            <a:endParaRPr/>
          </a:p>
          <a:p>
            <a:pPr indent="0" lvl="0" marL="114300" rtl="0" algn="l">
              <a:lnSpc>
                <a:spcPct val="90000"/>
              </a:lnSpc>
              <a:spcBef>
                <a:spcPts val="1000"/>
              </a:spcBef>
              <a:spcAft>
                <a:spcPts val="0"/>
              </a:spcAft>
              <a:buSzPts val="1800"/>
              <a:buNone/>
            </a:pPr>
            <a:r>
              <a:rPr lang="en-US" sz="3000">
                <a:solidFill>
                  <a:schemeClr val="dk1"/>
                </a:solidFill>
              </a:rPr>
              <a:t>2. Rencontre virtuelle</a:t>
            </a:r>
            <a:endParaRPr/>
          </a:p>
          <a:p>
            <a:pPr indent="0" lvl="0" marL="114300" rtl="0" algn="l">
              <a:lnSpc>
                <a:spcPct val="90000"/>
              </a:lnSpc>
              <a:spcBef>
                <a:spcPts val="1000"/>
              </a:spcBef>
              <a:spcAft>
                <a:spcPts val="0"/>
              </a:spcAft>
              <a:buSzPts val="1800"/>
              <a:buNone/>
            </a:pPr>
            <a:r>
              <a:rPr lang="en-US" sz="3000">
                <a:solidFill>
                  <a:schemeClr val="dk1"/>
                </a:solidFill>
              </a:rPr>
              <a:t>3. Activité de réinvestissement</a:t>
            </a:r>
            <a:endParaRPr/>
          </a:p>
        </p:txBody>
      </p:sp>
      <p:grpSp>
        <p:nvGrpSpPr>
          <p:cNvPr id="190" name="Google Shape;190;p31"/>
          <p:cNvGrpSpPr/>
          <p:nvPr/>
        </p:nvGrpSpPr>
        <p:grpSpPr>
          <a:xfrm>
            <a:off x="-8137" y="0"/>
            <a:ext cx="5646974" cy="6483075"/>
            <a:chOff x="-19221" y="0"/>
            <a:chExt cx="5646974" cy="6483075"/>
          </a:xfrm>
        </p:grpSpPr>
        <p:sp>
          <p:nvSpPr>
            <p:cNvPr id="191" name="Google Shape;191;p31"/>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31"/>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31"/>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31"/>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31"/>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7"/>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02" name="Google Shape;202;p7"/>
          <p:cNvGrpSpPr/>
          <p:nvPr/>
        </p:nvGrpSpPr>
        <p:grpSpPr>
          <a:xfrm>
            <a:off x="0" y="12929"/>
            <a:ext cx="12188952" cy="3490956"/>
            <a:chOff x="651279" y="598259"/>
            <a:chExt cx="10889442" cy="5680742"/>
          </a:xfrm>
        </p:grpSpPr>
        <p:sp>
          <p:nvSpPr>
            <p:cNvPr id="203" name="Google Shape;203;p7"/>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p7"/>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205" name="Google Shape;205;p7"/>
          <p:cNvPicPr preferRelativeResize="0"/>
          <p:nvPr/>
        </p:nvPicPr>
        <p:blipFill rotWithShape="1">
          <a:blip r:embed="rId3">
            <a:alphaModFix/>
          </a:blip>
          <a:srcRect b="0" l="16699" r="16698" t="0"/>
          <a:stretch/>
        </p:blipFill>
        <p:spPr>
          <a:xfrm>
            <a:off x="6803647" y="1065276"/>
            <a:ext cx="4730214" cy="4727448"/>
          </a:xfrm>
          <a:prstGeom prst="rect">
            <a:avLst/>
          </a:prstGeom>
          <a:noFill/>
          <a:ln>
            <a:noFill/>
          </a:ln>
        </p:spPr>
      </p:pic>
      <p:grpSp>
        <p:nvGrpSpPr>
          <p:cNvPr id="206" name="Google Shape;206;p7"/>
          <p:cNvGrpSpPr/>
          <p:nvPr/>
        </p:nvGrpSpPr>
        <p:grpSpPr>
          <a:xfrm>
            <a:off x="0" y="0"/>
            <a:ext cx="12188952" cy="6858000"/>
            <a:chOff x="0" y="0"/>
            <a:chExt cx="12188952" cy="6858000"/>
          </a:xfrm>
        </p:grpSpPr>
        <p:sp>
          <p:nvSpPr>
            <p:cNvPr id="207" name="Google Shape;207;p7"/>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7"/>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7"/>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p7"/>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7"/>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p7"/>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3" name="Google Shape;213;p7"/>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14" name="Google Shape;214;p7"/>
          <p:cNvSpPr txBox="1"/>
          <p:nvPr>
            <p:ph type="title"/>
          </p:nvPr>
        </p:nvSpPr>
        <p:spPr>
          <a:xfrm>
            <a:off x="375750" y="1014575"/>
            <a:ext cx="60474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Cartes atouts en réseau</a:t>
            </a:r>
            <a:endParaRPr b="1">
              <a:solidFill>
                <a:schemeClr val="lt1"/>
              </a:solidFill>
            </a:endParaRPr>
          </a:p>
        </p:txBody>
      </p:sp>
      <p:sp>
        <p:nvSpPr>
          <p:cNvPr id="215" name="Google Shape;215;p7"/>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000">
                <a:solidFill>
                  <a:srgbClr val="61A1AB"/>
                </a:solidFill>
              </a:rPr>
              <a:t>Rencontre virtuelle</a:t>
            </a:r>
            <a:endParaRPr b="1" sz="3000">
              <a:solidFill>
                <a:srgbClr val="61A1AB"/>
              </a:solidFill>
            </a:endParaRPr>
          </a:p>
        </p:txBody>
      </p:sp>
      <p:pic>
        <p:nvPicPr>
          <p:cNvPr id="216" name="Google Shape;216;p7"/>
          <p:cNvPicPr preferRelativeResize="0"/>
          <p:nvPr/>
        </p:nvPicPr>
        <p:blipFill rotWithShape="1">
          <a:blip r:embed="rId4">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8"/>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 name="Google Shape;223;p8"/>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4" name="Google Shape;224;p8"/>
          <p:cNvSpPr txBox="1"/>
          <p:nvPr>
            <p:ph type="ctrTitle"/>
          </p:nvPr>
        </p:nvSpPr>
        <p:spPr>
          <a:xfrm>
            <a:off x="892817" y="1370170"/>
            <a:ext cx="4909191" cy="274462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97222"/>
              <a:buFont typeface="Calibri"/>
              <a:buNone/>
            </a:pPr>
            <a:r>
              <a:rPr b="1" i="0" lang="en-US" sz="3200" u="none" strike="noStrike">
                <a:solidFill>
                  <a:srgbClr val="FFFFFF"/>
                </a:solidFill>
                <a:latin typeface="Calibri"/>
                <a:ea typeface="Calibri"/>
                <a:cs typeface="Calibri"/>
                <a:sym typeface="Calibri"/>
              </a:rPr>
              <a:t>Atouts en situation de transition</a:t>
            </a:r>
            <a:br>
              <a:rPr b="1" i="0" lang="en-US" sz="3200" u="none" strike="noStrike">
                <a:solidFill>
                  <a:srgbClr val="FFFFFF"/>
                </a:solidFill>
                <a:latin typeface="Calibri"/>
                <a:ea typeface="Calibri"/>
                <a:cs typeface="Calibri"/>
                <a:sym typeface="Calibri"/>
              </a:rPr>
            </a:br>
            <a:br>
              <a:rPr b="1" lang="en-US" sz="2800">
                <a:solidFill>
                  <a:srgbClr val="FFFFFF"/>
                </a:solidFill>
              </a:rPr>
            </a:br>
            <a:r>
              <a:rPr b="1" i="0" lang="en-US" sz="2800" u="none" strike="noStrike">
                <a:solidFill>
                  <a:srgbClr val="FFFFFF"/>
                </a:solidFill>
                <a:latin typeface="Calibri"/>
                <a:ea typeface="Calibri"/>
                <a:cs typeface="Calibri"/>
                <a:sym typeface="Calibri"/>
              </a:rPr>
              <a:t>Sélectionner des caractéristiques personnelles qui vous seront utiles pour vous </a:t>
            </a:r>
            <a:r>
              <a:rPr b="1" lang="en-US" sz="2800">
                <a:solidFill>
                  <a:srgbClr val="FFFFFF"/>
                </a:solidFill>
              </a:rPr>
              <a:t>préparer</a:t>
            </a:r>
            <a:r>
              <a:rPr b="1" i="0" lang="en-US" sz="2800" u="none" strike="noStrike">
                <a:solidFill>
                  <a:srgbClr val="FFFFFF"/>
                </a:solidFill>
                <a:latin typeface="Calibri"/>
                <a:ea typeface="Calibri"/>
                <a:cs typeface="Calibri"/>
                <a:sym typeface="Calibri"/>
              </a:rPr>
              <a:t> au passage du primaire vers le secondaire</a:t>
            </a:r>
            <a:endParaRPr sz="2400">
              <a:solidFill>
                <a:srgbClr val="FFFFFF"/>
              </a:solidFill>
            </a:endParaRPr>
          </a:p>
        </p:txBody>
      </p:sp>
      <p:sp>
        <p:nvSpPr>
          <p:cNvPr id="225" name="Google Shape;225;p8"/>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6" name="Google Shape;226;p8"/>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8"/>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8" name="Google Shape;228;p8"/>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229" name="Google Shape;229;p8"/>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
        <p:nvSpPr>
          <p:cNvPr id="230" name="Google Shape;230;p8"/>
          <p:cNvSpPr txBox="1"/>
          <p:nvPr/>
        </p:nvSpPr>
        <p:spPr>
          <a:xfrm>
            <a:off x="897733" y="4447076"/>
            <a:ext cx="6136057" cy="1881751"/>
          </a:xfrm>
          <a:prstGeom prst="rect">
            <a:avLst/>
          </a:prstGeom>
          <a:noFill/>
          <a:ln>
            <a:noFill/>
          </a:ln>
        </p:spPr>
        <p:txBody>
          <a:bodyPr anchorCtr="0" anchor="t" bIns="45700" lIns="91425" spcFirstLastPara="1" rIns="91425" wrap="square" tIns="45700">
            <a:normAutofit fontScale="92500" lnSpcReduction="20000"/>
          </a:bodyPr>
          <a:lstStyle/>
          <a:p>
            <a:pPr indent="-285750" lvl="0" marL="285750" marR="0" rtl="0" algn="l">
              <a:lnSpc>
                <a:spcPct val="100000"/>
              </a:lnSpc>
              <a:spcBef>
                <a:spcPts val="0"/>
              </a:spcBef>
              <a:spcAft>
                <a:spcPts val="0"/>
              </a:spcAft>
              <a:buClr>
                <a:schemeClr val="lt1"/>
              </a:buClr>
              <a:buSzPct val="108107"/>
              <a:buFont typeface="Quattrocento Sans"/>
              <a:buChar char="-"/>
            </a:pPr>
            <a:r>
              <a:rPr b="0" i="0" lang="en-US" sz="1800" u="none" cap="none" strike="noStrike">
                <a:solidFill>
                  <a:schemeClr val="lt1"/>
                </a:solidFill>
                <a:latin typeface="Quattrocento Sans"/>
                <a:ea typeface="Quattrocento Sans"/>
                <a:cs typeface="Quattrocento Sans"/>
                <a:sym typeface="Quattrocento Sans"/>
              </a:rPr>
              <a:t>Apprendre que des atouts peuvent faciliter votre passage au secondaire. </a:t>
            </a:r>
            <a:endParaRPr b="0" i="0" sz="14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ct val="108107"/>
              <a:buFont typeface="Quattrocento Sans"/>
              <a:buChar char="-"/>
            </a:pPr>
            <a:r>
              <a:rPr b="0" i="0" lang="en-US" sz="1800" u="none" cap="none" strike="noStrike">
                <a:solidFill>
                  <a:schemeClr val="lt1"/>
                </a:solidFill>
                <a:latin typeface="Quattrocento Sans"/>
                <a:ea typeface="Quattrocento Sans"/>
                <a:cs typeface="Quattrocento Sans"/>
                <a:sym typeface="Quattrocento Sans"/>
              </a:rPr>
              <a:t>Voir que des caractéristiques personnelles peuvent devenir des atouts.</a:t>
            </a:r>
            <a:endParaRPr b="0" i="0" sz="1800" u="none" cap="none" strike="noStrike">
              <a:solidFill>
                <a:schemeClr val="lt1"/>
              </a:solidFill>
              <a:latin typeface="Quattrocento Sans"/>
              <a:ea typeface="Quattrocento Sans"/>
              <a:cs typeface="Quattrocento Sans"/>
              <a:sym typeface="Quattrocento Sans"/>
            </a:endParaRPr>
          </a:p>
          <a:p>
            <a:pPr indent="-285750" lvl="0" marL="285750" marR="0" rtl="0" algn="l">
              <a:lnSpc>
                <a:spcPct val="100000"/>
              </a:lnSpc>
              <a:spcBef>
                <a:spcPts val="0"/>
              </a:spcBef>
              <a:spcAft>
                <a:spcPts val="0"/>
              </a:spcAft>
              <a:buClr>
                <a:schemeClr val="lt1"/>
              </a:buClr>
              <a:buSzPct val="108107"/>
              <a:buFont typeface="Quattrocento Sans"/>
              <a:buChar char="-"/>
            </a:pPr>
            <a:r>
              <a:rPr b="0" i="0" lang="en-US" sz="1800" u="none" cap="none" strike="noStrike">
                <a:solidFill>
                  <a:schemeClr val="lt1"/>
                </a:solidFill>
                <a:latin typeface="Quattrocento Sans"/>
                <a:ea typeface="Quattrocento Sans"/>
                <a:cs typeface="Quattrocento Sans"/>
                <a:sym typeface="Quattrocento Sans"/>
              </a:rPr>
              <a:t>Sélectionner des atouts personnels qui lui seront utilies pour se préparer au passage du primaire au secondaire.</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ct val="108107"/>
              <a:buFont typeface="Quattrocento Sans"/>
              <a:buChar char="-"/>
            </a:pPr>
            <a:r>
              <a:rPr b="0" i="0" lang="en-US" sz="1800" u="none" cap="none" strike="noStrike">
                <a:solidFill>
                  <a:schemeClr val="lt1"/>
                </a:solidFill>
                <a:latin typeface="Quattrocento Sans"/>
                <a:ea typeface="Quattrocento Sans"/>
                <a:cs typeface="Quattrocento Sans"/>
                <a:sym typeface="Quattrocento Sans"/>
              </a:rPr>
              <a:t>Constater qu'il est possible de gérer le stress associé au passage du primaire au secondaire.</a:t>
            </a:r>
            <a:endParaRPr b="0" i="0" sz="18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2023-03-28T13:49:10Z</dcterms:created>
  <dc:creator>Lebel Manon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0x010100170BED8EBC8708498ECF6D2AF371C0E3</vt:lpwstr>
  </property>
  <property fmtid="{D5CDD505-2E9C-101B-9397-08002B2CF9AE}" pid="3" name="MediaServiceImageTags">
    <vt:lpwstr/>
  </property>
</Properties>
</file>